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FF"/>
    <a:srgbClr val="7ABC32"/>
    <a:srgbClr val="DDF1B1"/>
    <a:srgbClr val="C0E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68FB0-8048-473B-AF8A-BDDBBC73236A}" type="datetimeFigureOut">
              <a:rPr lang="ru-RU" smtClean="0"/>
              <a:t>13.05.2020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06E41-2F47-42AC-B76A-F9D1B95876A3}" type="slidenum">
              <a:rPr lang="ru-RU" smtClean="0"/>
              <a:t>‹#›</a:t>
            </a:fld>
            <a:endParaRPr lang="ru-RU"/>
          </a:p>
        </p:txBody>
      </p:sp>
    </p:spTree>
    <p:extLst>
      <p:ext uri="{BB962C8B-B14F-4D97-AF65-F5344CB8AC3E}">
        <p14:creationId xmlns:p14="http://schemas.microsoft.com/office/powerpoint/2010/main" val="267943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C606E41-2F47-42AC-B76A-F9D1B95876A3}" type="slidenum">
              <a:rPr lang="ru-RU" smtClean="0"/>
              <a:t>2</a:t>
            </a:fld>
            <a:endParaRPr lang="ru-RU"/>
          </a:p>
        </p:txBody>
      </p:sp>
    </p:spTree>
    <p:extLst>
      <p:ext uri="{BB962C8B-B14F-4D97-AF65-F5344CB8AC3E}">
        <p14:creationId xmlns:p14="http://schemas.microsoft.com/office/powerpoint/2010/main" val="384667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079239-6B55-4000-8EFF-49C9DC9544C5}"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372203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079239-6B55-4000-8EFF-49C9DC9544C5}"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35176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079239-6B55-4000-8EFF-49C9DC9544C5}"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35781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079239-6B55-4000-8EFF-49C9DC9544C5}"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18268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079239-6B55-4000-8EFF-49C9DC9544C5}" type="datetimeFigureOut">
              <a:rPr lang="ru-RU" smtClean="0"/>
              <a:t>13.05.2020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59580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079239-6B55-4000-8EFF-49C9DC9544C5}" type="datetimeFigureOut">
              <a:rPr lang="ru-RU" smtClean="0"/>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7367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079239-6B55-4000-8EFF-49C9DC9544C5}" type="datetimeFigureOut">
              <a:rPr lang="ru-RU" smtClean="0"/>
              <a:t>13.05.2020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22224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079239-6B55-4000-8EFF-49C9DC9544C5}" type="datetimeFigureOut">
              <a:rPr lang="ru-RU" smtClean="0"/>
              <a:t>13.05.2020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22134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079239-6B55-4000-8EFF-49C9DC9544C5}" type="datetimeFigureOut">
              <a:rPr lang="ru-RU" smtClean="0"/>
              <a:t>13.05.2020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58942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079239-6B55-4000-8EFF-49C9DC9544C5}" type="datetimeFigureOut">
              <a:rPr lang="ru-RU" smtClean="0"/>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14414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079239-6B55-4000-8EFF-49C9DC9544C5}" type="datetimeFigureOut">
              <a:rPr lang="ru-RU" smtClean="0"/>
              <a:t>13.05.2020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D1B5043-A6F1-48AC-B326-B19E26F336A1}" type="slidenum">
              <a:rPr lang="ru-RU" smtClean="0"/>
              <a:t>‹#›</a:t>
            </a:fld>
            <a:endParaRPr lang="ru-RU"/>
          </a:p>
        </p:txBody>
      </p:sp>
    </p:spTree>
    <p:extLst>
      <p:ext uri="{BB962C8B-B14F-4D97-AF65-F5344CB8AC3E}">
        <p14:creationId xmlns:p14="http://schemas.microsoft.com/office/powerpoint/2010/main" val="225010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79239-6B55-4000-8EFF-49C9DC9544C5}" type="datetimeFigureOut">
              <a:rPr lang="ru-RU" smtClean="0"/>
              <a:t>13.05.2020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B5043-A6F1-48AC-B326-B19E26F336A1}" type="slidenum">
              <a:rPr lang="ru-RU" smtClean="0"/>
              <a:t>‹#›</a:t>
            </a:fld>
            <a:endParaRPr lang="ru-RU"/>
          </a:p>
        </p:txBody>
      </p:sp>
    </p:spTree>
    <p:extLst>
      <p:ext uri="{BB962C8B-B14F-4D97-AF65-F5344CB8AC3E}">
        <p14:creationId xmlns:p14="http://schemas.microsoft.com/office/powerpoint/2010/main" val="23968359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3.png"/><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xml"/><Relationship Id="rId5" Type="http://schemas.microsoft.com/office/2007/relationships/hdphoto" Target="../media/hdphoto6.wdp"/><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berbank.ru/ru/person/dist_services/warning/for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b="6292"/>
          <a:stretch/>
        </p:blipFill>
        <p:spPr>
          <a:xfrm>
            <a:off x="-22696" y="-20674"/>
            <a:ext cx="9166696" cy="687867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32656"/>
            <a:ext cx="1063313" cy="911791"/>
          </a:xfrm>
          <a:prstGeom prst="rect">
            <a:avLst/>
          </a:prstGeom>
        </p:spPr>
      </p:pic>
      <p:sp>
        <p:nvSpPr>
          <p:cNvPr id="11" name="Прямоугольник 10"/>
          <p:cNvSpPr/>
          <p:nvPr/>
        </p:nvSpPr>
        <p:spPr>
          <a:xfrm>
            <a:off x="0" y="1988840"/>
            <a:ext cx="9144000" cy="1754326"/>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rgbClr val="479C30"/>
                </a:solidFill>
                <a:effectLst>
                  <a:outerShdw blurRad="50000" dist="50800" dir="7500000" algn="tl">
                    <a:srgbClr val="000000">
                      <a:shade val="5000"/>
                      <a:alpha val="35000"/>
                    </a:srgbClr>
                  </a:outerShdw>
                </a:effectLst>
              </a:rPr>
              <a:t>Памятка по кибербезопасности</a:t>
            </a:r>
            <a:endParaRPr lang="ru-RU" sz="5400" b="1" cap="none" spc="0" dirty="0">
              <a:ln w="19050">
                <a:solidFill>
                  <a:schemeClr val="tx2">
                    <a:tint val="1000"/>
                  </a:schemeClr>
                </a:solidFill>
                <a:prstDash val="solid"/>
              </a:ln>
              <a:solidFill>
                <a:srgbClr val="479C30"/>
              </a:solidFill>
              <a:effectLst>
                <a:outerShdw blurRad="50000" dist="50800" dir="7500000" algn="tl">
                  <a:srgbClr val="000000">
                    <a:shade val="5000"/>
                    <a:alpha val="35000"/>
                  </a:srgbClr>
                </a:outerShdw>
              </a:effectLst>
            </a:endParaRPr>
          </a:p>
        </p:txBody>
      </p:sp>
      <p:sp>
        <p:nvSpPr>
          <p:cNvPr id="12" name="Прямоугольник 11"/>
          <p:cNvSpPr/>
          <p:nvPr/>
        </p:nvSpPr>
        <p:spPr>
          <a:xfrm>
            <a:off x="7536" y="6381328"/>
            <a:ext cx="9144000" cy="400110"/>
          </a:xfrm>
          <a:prstGeom prst="rect">
            <a:avLst/>
          </a:prstGeom>
          <a:noFill/>
        </p:spPr>
        <p:txBody>
          <a:bodyPr wrap="square" lIns="91440" tIns="45720" rIns="91440" bIns="45720">
            <a:spAutoFit/>
          </a:bodyPr>
          <a:lstStyle/>
          <a:p>
            <a:pPr algn="ctr"/>
            <a:r>
              <a:rPr lang="ru-RU" sz="2000" b="1" cap="none" spc="0" dirty="0" smtClean="0">
                <a:ln w="9525">
                  <a:solidFill>
                    <a:schemeClr val="tx2">
                      <a:tint val="1000"/>
                    </a:schemeClr>
                  </a:solidFill>
                  <a:prstDash val="solid"/>
                </a:ln>
                <a:solidFill>
                  <a:srgbClr val="479C30"/>
                </a:solidFill>
                <a:effectLst>
                  <a:outerShdw blurRad="50000" dist="50800" dir="7500000" algn="tl">
                    <a:srgbClr val="000000">
                      <a:shade val="5000"/>
                      <a:alpha val="35000"/>
                    </a:srgbClr>
                  </a:outerShdw>
                </a:effectLst>
              </a:rPr>
              <a:t>Саратов, 2020 г.</a:t>
            </a:r>
            <a:endParaRPr lang="ru-RU" sz="2000" b="1" cap="none" spc="0" dirty="0">
              <a:ln w="9525">
                <a:solidFill>
                  <a:schemeClr val="tx2">
                    <a:tint val="1000"/>
                  </a:schemeClr>
                </a:solidFill>
                <a:prstDash val="solid"/>
              </a:ln>
              <a:solidFill>
                <a:srgbClr val="479C3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083039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9</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507023"/>
            <a:ext cx="6072113" cy="954107"/>
          </a:xfrm>
          <a:prstGeom prst="rect">
            <a:avLst/>
          </a:prstGeom>
        </p:spPr>
        <p:txBody>
          <a:bodyPr wrap="square">
            <a:spAutoFit/>
          </a:bodyPr>
          <a:lstStyle/>
          <a:p>
            <a:r>
              <a:rPr lang="ru-RU" sz="2800" b="1" dirty="0" smtClean="0">
                <a:solidFill>
                  <a:srgbClr val="003300"/>
                </a:solidFill>
              </a:rPr>
              <a:t>Как безопасно пользоваться интернет-банком</a:t>
            </a:r>
            <a:endParaRPr lang="ru-RU" sz="2800" b="1" dirty="0">
              <a:solidFill>
                <a:srgbClr val="003300"/>
              </a:solidFill>
            </a:endParaRPr>
          </a:p>
        </p:txBody>
      </p:sp>
      <p:sp>
        <p:nvSpPr>
          <p:cNvPr id="9" name="Прямоугольник 8"/>
          <p:cNvSpPr/>
          <p:nvPr/>
        </p:nvSpPr>
        <p:spPr>
          <a:xfrm>
            <a:off x="2776340" y="1489730"/>
            <a:ext cx="6269664" cy="738664"/>
          </a:xfrm>
          <a:prstGeom prst="rect">
            <a:avLst/>
          </a:prstGeom>
        </p:spPr>
        <p:txBody>
          <a:bodyPr wrap="square">
            <a:spAutoFit/>
          </a:bodyPr>
          <a:lstStyle/>
          <a:p>
            <a:r>
              <a:rPr lang="ru-RU" sz="1400" dirty="0" smtClean="0"/>
              <a:t>Интернет-банк Сбербанк Онлайн — удобный и безопасный способ совершать банковские операции на компьютере, без визита в банк. Чтобы защитить себя от мошенников, достаточно соблюдать простые правила:</a:t>
            </a:r>
            <a:endParaRPr lang="ru-RU" sz="1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345695"/>
            <a:ext cx="3960440" cy="387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90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10</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507023"/>
            <a:ext cx="6072113" cy="954107"/>
          </a:xfrm>
          <a:prstGeom prst="rect">
            <a:avLst/>
          </a:prstGeom>
        </p:spPr>
        <p:txBody>
          <a:bodyPr wrap="square">
            <a:spAutoFit/>
          </a:bodyPr>
          <a:lstStyle/>
          <a:p>
            <a:r>
              <a:rPr lang="ru-RU" sz="2800" b="1" dirty="0" smtClean="0">
                <a:solidFill>
                  <a:srgbClr val="003300"/>
                </a:solidFill>
              </a:rPr>
              <a:t>Как безопасно пользоваться интернет-банком</a:t>
            </a:r>
            <a:endParaRPr lang="ru-RU" sz="2800" b="1" dirty="0">
              <a:solidFill>
                <a:srgbClr val="003300"/>
              </a:solidFill>
            </a:endParaRPr>
          </a:p>
        </p:txBody>
      </p:sp>
      <p:sp>
        <p:nvSpPr>
          <p:cNvPr id="9" name="Прямоугольник 8"/>
          <p:cNvSpPr/>
          <p:nvPr/>
        </p:nvSpPr>
        <p:spPr>
          <a:xfrm>
            <a:off x="2776340" y="1489730"/>
            <a:ext cx="6269664" cy="738664"/>
          </a:xfrm>
          <a:prstGeom prst="rect">
            <a:avLst/>
          </a:prstGeom>
        </p:spPr>
        <p:txBody>
          <a:bodyPr wrap="square">
            <a:spAutoFit/>
          </a:bodyPr>
          <a:lstStyle/>
          <a:p>
            <a:r>
              <a:rPr lang="ru-RU" sz="1400" dirty="0" smtClean="0"/>
              <a:t>Интернет-банк Сбербанк Онлайн — удобный и безопасный способ совершать банковские операции на компьютере, без визита в банк. Чтобы защитить себя от мошенников, достаточно соблюдать простые правила:</a:t>
            </a:r>
            <a:endParaRPr lang="ru-RU"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17" y="2228394"/>
            <a:ext cx="4107599" cy="396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969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11</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404664"/>
            <a:ext cx="6072113" cy="523220"/>
          </a:xfrm>
          <a:prstGeom prst="rect">
            <a:avLst/>
          </a:prstGeom>
        </p:spPr>
        <p:txBody>
          <a:bodyPr wrap="square">
            <a:spAutoFit/>
          </a:bodyPr>
          <a:lstStyle/>
          <a:p>
            <a:r>
              <a:rPr lang="ru-RU" sz="2800" b="1" dirty="0" smtClean="0">
                <a:solidFill>
                  <a:srgbClr val="003300"/>
                </a:solidFill>
              </a:rPr>
              <a:t>Как распознать сайт-«подделку»?</a:t>
            </a:r>
            <a:endParaRPr lang="ru-RU" sz="2800" b="1" dirty="0">
              <a:solidFill>
                <a:srgbClr val="003300"/>
              </a:solidFill>
            </a:endParaRPr>
          </a:p>
        </p:txBody>
      </p:sp>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40360" y="1037548"/>
            <a:ext cx="6401105" cy="515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537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12</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404664"/>
            <a:ext cx="6072113" cy="523220"/>
          </a:xfrm>
          <a:prstGeom prst="rect">
            <a:avLst/>
          </a:prstGeom>
        </p:spPr>
        <p:txBody>
          <a:bodyPr wrap="square">
            <a:spAutoFit/>
          </a:bodyPr>
          <a:lstStyle/>
          <a:p>
            <a:r>
              <a:rPr lang="ru-RU" sz="2800" b="1" dirty="0" smtClean="0">
                <a:solidFill>
                  <a:srgbClr val="003300"/>
                </a:solidFill>
              </a:rPr>
              <a:t>Примеры фишинговых сайтов</a:t>
            </a:r>
            <a:endParaRPr lang="ru-RU" sz="2800" b="1" dirty="0">
              <a:solidFill>
                <a:srgbClr val="0033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283" y="1268760"/>
            <a:ext cx="6486391" cy="465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032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13</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404664"/>
            <a:ext cx="6072113" cy="523220"/>
          </a:xfrm>
          <a:prstGeom prst="rect">
            <a:avLst/>
          </a:prstGeom>
        </p:spPr>
        <p:txBody>
          <a:bodyPr wrap="square">
            <a:spAutoFit/>
          </a:bodyPr>
          <a:lstStyle/>
          <a:p>
            <a:r>
              <a:rPr lang="ru-RU" sz="2800" b="1" dirty="0" smtClean="0">
                <a:solidFill>
                  <a:srgbClr val="003300"/>
                </a:solidFill>
              </a:rPr>
              <a:t>Примеры фишинговых сайтов</a:t>
            </a:r>
            <a:endParaRPr lang="ru-RU" sz="2800" b="1" dirty="0">
              <a:solidFill>
                <a:srgbClr val="0033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959" y="980728"/>
            <a:ext cx="6352506" cy="516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20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14</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404664"/>
            <a:ext cx="6072113" cy="523220"/>
          </a:xfrm>
          <a:prstGeom prst="rect">
            <a:avLst/>
          </a:prstGeom>
        </p:spPr>
        <p:txBody>
          <a:bodyPr wrap="square">
            <a:spAutoFit/>
          </a:bodyPr>
          <a:lstStyle/>
          <a:p>
            <a:r>
              <a:rPr lang="ru-RU" sz="2800" b="1" dirty="0" smtClean="0">
                <a:solidFill>
                  <a:srgbClr val="003300"/>
                </a:solidFill>
              </a:rPr>
              <a:t>Примеры фишинговых сайтов</a:t>
            </a:r>
            <a:endParaRPr lang="ru-RU" sz="2800" b="1" dirty="0">
              <a:solidFill>
                <a:srgbClr val="0033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399" y="1052736"/>
            <a:ext cx="6426075" cy="492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586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15</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404664"/>
            <a:ext cx="6072113" cy="523220"/>
          </a:xfrm>
          <a:prstGeom prst="rect">
            <a:avLst/>
          </a:prstGeom>
        </p:spPr>
        <p:txBody>
          <a:bodyPr wrap="square">
            <a:spAutoFit/>
          </a:bodyPr>
          <a:lstStyle/>
          <a:p>
            <a:r>
              <a:rPr lang="ru-RU" sz="2800" b="1" dirty="0" smtClean="0">
                <a:solidFill>
                  <a:srgbClr val="003300"/>
                </a:solidFill>
              </a:rPr>
              <a:t>Примеры фишинговых сайтов</a:t>
            </a:r>
            <a:endParaRPr lang="ru-RU" sz="2800" b="1" dirty="0">
              <a:solidFill>
                <a:srgbClr val="00330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434" y="1196752"/>
            <a:ext cx="6350031" cy="464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28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16</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262459"/>
            <a:ext cx="6072113" cy="954107"/>
          </a:xfrm>
          <a:prstGeom prst="rect">
            <a:avLst/>
          </a:prstGeom>
        </p:spPr>
        <p:txBody>
          <a:bodyPr wrap="square">
            <a:spAutoFit/>
          </a:bodyPr>
          <a:lstStyle/>
          <a:p>
            <a:r>
              <a:rPr lang="ru-RU" sz="2800" b="1" dirty="0" smtClean="0">
                <a:solidFill>
                  <a:srgbClr val="003300"/>
                </a:solidFill>
              </a:rPr>
              <a:t>Как мошенники крадут деньги с помощью </a:t>
            </a:r>
            <a:r>
              <a:rPr lang="ru-RU" sz="2800" b="1" dirty="0" err="1" smtClean="0">
                <a:solidFill>
                  <a:srgbClr val="003300"/>
                </a:solidFill>
              </a:rPr>
              <a:t>фишинга</a:t>
            </a:r>
            <a:r>
              <a:rPr lang="ru-RU" sz="2800" b="1" dirty="0" smtClean="0">
                <a:solidFill>
                  <a:srgbClr val="003300"/>
                </a:solidFill>
              </a:rPr>
              <a:t>. Схема 1</a:t>
            </a:r>
            <a:endParaRPr lang="ru-RU" sz="2800" b="1" dirty="0">
              <a:solidFill>
                <a:srgbClr val="0033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404" y="1119014"/>
            <a:ext cx="6301984" cy="516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854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17</a:t>
            </a:r>
            <a:endParaRPr lang="ru-RU" sz="20000" b="1" dirty="0">
              <a:solidFill>
                <a:schemeClr val="bg1"/>
              </a:solidFill>
            </a:endParaRPr>
          </a:p>
        </p:txBody>
      </p:sp>
      <p:sp>
        <p:nvSpPr>
          <p:cNvPr id="10" name="TextBox 9"/>
          <p:cNvSpPr txBox="1"/>
          <p:nvPr/>
        </p:nvSpPr>
        <p:spPr>
          <a:xfrm>
            <a:off x="30956" y="3212976"/>
            <a:ext cx="2745384" cy="1015663"/>
          </a:xfrm>
          <a:prstGeom prst="rect">
            <a:avLst/>
          </a:prstGeom>
          <a:noFill/>
        </p:spPr>
        <p:txBody>
          <a:bodyPr wrap="square" rtlCol="0">
            <a:spAutoFit/>
          </a:bodyPr>
          <a:lstStyle/>
          <a:p>
            <a:r>
              <a:rPr lang="ru-RU" sz="2000" b="1" dirty="0">
                <a:solidFill>
                  <a:schemeClr val="bg1"/>
                </a:solidFill>
              </a:rPr>
              <a:t>Правила пользования интернет-банком</a:t>
            </a:r>
          </a:p>
          <a:p>
            <a:endParaRPr lang="ru-RU" sz="2000" b="1" dirty="0">
              <a:solidFill>
                <a:schemeClr val="bg1"/>
              </a:solidFill>
            </a:endParaRPr>
          </a:p>
        </p:txBody>
      </p:sp>
      <p:sp>
        <p:nvSpPr>
          <p:cNvPr id="6" name="Прямоугольник 5"/>
          <p:cNvSpPr/>
          <p:nvPr/>
        </p:nvSpPr>
        <p:spPr>
          <a:xfrm>
            <a:off x="2776340" y="262459"/>
            <a:ext cx="6072113" cy="954107"/>
          </a:xfrm>
          <a:prstGeom prst="rect">
            <a:avLst/>
          </a:prstGeom>
        </p:spPr>
        <p:txBody>
          <a:bodyPr wrap="square">
            <a:spAutoFit/>
          </a:bodyPr>
          <a:lstStyle/>
          <a:p>
            <a:r>
              <a:rPr lang="ru-RU" sz="2800" b="1" dirty="0" smtClean="0">
                <a:solidFill>
                  <a:srgbClr val="003300"/>
                </a:solidFill>
              </a:rPr>
              <a:t>Как мошенники крадут деньги с помощью </a:t>
            </a:r>
            <a:r>
              <a:rPr lang="ru-RU" sz="2800" b="1" dirty="0" err="1" smtClean="0">
                <a:solidFill>
                  <a:srgbClr val="003300"/>
                </a:solidFill>
              </a:rPr>
              <a:t>фишинга</a:t>
            </a:r>
            <a:r>
              <a:rPr lang="ru-RU" sz="2800" b="1" dirty="0" smtClean="0">
                <a:solidFill>
                  <a:srgbClr val="003300"/>
                </a:solidFill>
              </a:rPr>
              <a:t>. Схема 2</a:t>
            </a:r>
            <a:endParaRPr lang="ru-RU" sz="2800" b="1" dirty="0">
              <a:solidFill>
                <a:srgbClr val="00330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54" y="1544545"/>
            <a:ext cx="6350611" cy="435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778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18</a:t>
            </a:r>
            <a:endParaRPr lang="ru-RU" sz="20000" b="1" dirty="0">
              <a:solidFill>
                <a:schemeClr val="bg1"/>
              </a:solidFill>
            </a:endParaRPr>
          </a:p>
        </p:txBody>
      </p:sp>
      <p:sp>
        <p:nvSpPr>
          <p:cNvPr id="10" name="TextBox 9"/>
          <p:cNvSpPr txBox="1"/>
          <p:nvPr/>
        </p:nvSpPr>
        <p:spPr>
          <a:xfrm>
            <a:off x="30956" y="3212976"/>
            <a:ext cx="2745384" cy="1323439"/>
          </a:xfrm>
          <a:prstGeom prst="rect">
            <a:avLst/>
          </a:prstGeom>
          <a:noFill/>
        </p:spPr>
        <p:txBody>
          <a:bodyPr wrap="square" rtlCol="0">
            <a:spAutoFit/>
          </a:bodyPr>
          <a:lstStyle/>
          <a:p>
            <a:r>
              <a:rPr lang="ru-RU" sz="2000" b="1" dirty="0">
                <a:solidFill>
                  <a:schemeClr val="bg1"/>
                </a:solidFill>
              </a:rPr>
              <a:t>Правила пользования </a:t>
            </a:r>
            <a:r>
              <a:rPr lang="ru-RU" sz="2000" b="1" dirty="0" smtClean="0">
                <a:solidFill>
                  <a:schemeClr val="bg1"/>
                </a:solidFill>
              </a:rPr>
              <a:t>мобильным приложением</a:t>
            </a:r>
          </a:p>
          <a:p>
            <a:endParaRPr lang="ru-RU" sz="2000" b="1" dirty="0">
              <a:solidFill>
                <a:schemeClr val="bg1"/>
              </a:solidFill>
            </a:endParaRPr>
          </a:p>
        </p:txBody>
      </p:sp>
      <p:sp>
        <p:nvSpPr>
          <p:cNvPr id="6" name="Прямоугольник 5"/>
          <p:cNvSpPr/>
          <p:nvPr/>
        </p:nvSpPr>
        <p:spPr>
          <a:xfrm>
            <a:off x="2776340" y="458669"/>
            <a:ext cx="6072113" cy="954107"/>
          </a:xfrm>
          <a:prstGeom prst="rect">
            <a:avLst/>
          </a:prstGeom>
        </p:spPr>
        <p:txBody>
          <a:bodyPr wrap="square">
            <a:spAutoFit/>
          </a:bodyPr>
          <a:lstStyle/>
          <a:p>
            <a:r>
              <a:rPr lang="ru-RU" sz="2800" b="1" dirty="0" smtClean="0">
                <a:solidFill>
                  <a:srgbClr val="003300"/>
                </a:solidFill>
              </a:rPr>
              <a:t>Как безопасно пользоваться мобильным приложением</a:t>
            </a:r>
            <a:endParaRPr lang="ru-RU" sz="2800" b="1" dirty="0">
              <a:solidFill>
                <a:srgbClr val="003300"/>
              </a:solidFill>
            </a:endParaRPr>
          </a:p>
        </p:txBody>
      </p:sp>
      <p:sp>
        <p:nvSpPr>
          <p:cNvPr id="4" name="Прямоугольник 3"/>
          <p:cNvSpPr/>
          <p:nvPr/>
        </p:nvSpPr>
        <p:spPr>
          <a:xfrm>
            <a:off x="2776340" y="1484784"/>
            <a:ext cx="6182046" cy="1323439"/>
          </a:xfrm>
          <a:prstGeom prst="rect">
            <a:avLst/>
          </a:prstGeom>
        </p:spPr>
        <p:txBody>
          <a:bodyPr wrap="square">
            <a:spAutoFit/>
          </a:bodyPr>
          <a:lstStyle/>
          <a:p>
            <a:r>
              <a:rPr lang="ru-RU" sz="1600" dirty="0"/>
              <a:t>Мобильное приложение Сбербанк Онлайн — удобный и безопасный способ управлять своими финансами на смартфоне. Мы делаем всё, чтобы пользоваться им было безопасно: например, в наше приложение на платформе </a:t>
            </a:r>
            <a:r>
              <a:rPr lang="ru-RU" sz="1600" dirty="0" err="1"/>
              <a:t>Android</a:t>
            </a:r>
            <a:r>
              <a:rPr lang="ru-RU" sz="1600" dirty="0"/>
              <a:t> уже встроен антивирус. Тем не менее, просим вас соблюдать простые правила:</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159" y="3140968"/>
            <a:ext cx="6296499" cy="262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15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1</a:t>
            </a:r>
            <a:endParaRPr lang="ru-RU" sz="20000" b="1" dirty="0">
              <a:solidFill>
                <a:schemeClr val="bg1"/>
              </a:solidFill>
            </a:endParaRPr>
          </a:p>
        </p:txBody>
      </p:sp>
      <p:sp>
        <p:nvSpPr>
          <p:cNvPr id="10" name="TextBox 9"/>
          <p:cNvSpPr txBox="1"/>
          <p:nvPr/>
        </p:nvSpPr>
        <p:spPr>
          <a:xfrm>
            <a:off x="251521" y="3212976"/>
            <a:ext cx="2088232" cy="707886"/>
          </a:xfrm>
          <a:prstGeom prst="rect">
            <a:avLst/>
          </a:prstGeom>
          <a:noFill/>
        </p:spPr>
        <p:txBody>
          <a:bodyPr wrap="square" rtlCol="0">
            <a:spAutoFit/>
          </a:bodyPr>
          <a:lstStyle/>
          <a:p>
            <a:r>
              <a:rPr lang="ru-RU" sz="2000" b="1" dirty="0" smtClean="0">
                <a:solidFill>
                  <a:schemeClr val="bg1"/>
                </a:solidFill>
              </a:rPr>
              <a:t>Рекомендации по безопасности</a:t>
            </a:r>
            <a:endParaRPr lang="ru-RU" sz="2000" b="1" dirty="0">
              <a:solidFill>
                <a:schemeClr val="bg1"/>
              </a:solidFill>
            </a:endParaRPr>
          </a:p>
        </p:txBody>
      </p:sp>
      <p:sp>
        <p:nvSpPr>
          <p:cNvPr id="12" name="Прямоугольник 11"/>
          <p:cNvSpPr/>
          <p:nvPr/>
        </p:nvSpPr>
        <p:spPr>
          <a:xfrm>
            <a:off x="2987824" y="620688"/>
            <a:ext cx="5850335" cy="646331"/>
          </a:xfrm>
          <a:prstGeom prst="rect">
            <a:avLst/>
          </a:prstGeom>
        </p:spPr>
        <p:txBody>
          <a:bodyPr wrap="square">
            <a:spAutoFit/>
          </a:bodyPr>
          <a:lstStyle/>
          <a:p>
            <a:pPr marL="285750" indent="-285750">
              <a:buFont typeface="Wingdings" pitchFamily="2" charset="2"/>
              <a:buChar char="ü"/>
            </a:pPr>
            <a:r>
              <a:rPr lang="ru-RU" dirty="0" smtClean="0"/>
              <a:t>Наша главная задача — сохранность ваших денег и личных данных</a:t>
            </a:r>
            <a:endParaRPr lang="ru-RU" dirty="0"/>
          </a:p>
        </p:txBody>
      </p:sp>
      <p:sp>
        <p:nvSpPr>
          <p:cNvPr id="13" name="Прямоугольник 12"/>
          <p:cNvSpPr/>
          <p:nvPr/>
        </p:nvSpPr>
        <p:spPr>
          <a:xfrm>
            <a:off x="2975474" y="1340768"/>
            <a:ext cx="5862685" cy="646331"/>
          </a:xfrm>
          <a:prstGeom prst="rect">
            <a:avLst/>
          </a:prstGeom>
        </p:spPr>
        <p:txBody>
          <a:bodyPr wrap="square">
            <a:spAutoFit/>
          </a:bodyPr>
          <a:lstStyle/>
          <a:p>
            <a:pPr marL="285750" indent="-285750">
              <a:buFont typeface="Wingdings" pitchFamily="2" charset="2"/>
              <a:buChar char="ü"/>
            </a:pPr>
            <a:r>
              <a:rPr lang="ru-RU" dirty="0" smtClean="0"/>
              <a:t>Мы постоянно блокируем новые угрозы и используем самые современные средства защиты</a:t>
            </a:r>
            <a:endParaRPr lang="ru-RU"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3059624"/>
            <a:ext cx="5850334" cy="295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2975474" y="2132856"/>
            <a:ext cx="5862685" cy="646331"/>
          </a:xfrm>
          <a:prstGeom prst="rect">
            <a:avLst/>
          </a:prstGeom>
        </p:spPr>
        <p:txBody>
          <a:bodyPr wrap="square">
            <a:spAutoFit/>
          </a:bodyPr>
          <a:lstStyle/>
          <a:p>
            <a:pPr marL="285750" indent="-285750">
              <a:buFont typeface="Wingdings" pitchFamily="2" charset="2"/>
              <a:buChar char="ü"/>
            </a:pPr>
            <a:r>
              <a:rPr lang="ru-RU" b="1" dirty="0" smtClean="0">
                <a:solidFill>
                  <a:srgbClr val="003300"/>
                </a:solidFill>
              </a:rPr>
              <a:t>Но самая надёжная защита — это ваша осведомленность, бдительность и осторожность!</a:t>
            </a:r>
            <a:endParaRPr lang="ru-RU" b="1" dirty="0">
              <a:solidFill>
                <a:srgbClr val="003300"/>
              </a:solidFill>
            </a:endParaRPr>
          </a:p>
        </p:txBody>
      </p:sp>
    </p:spTree>
    <p:extLst>
      <p:ext uri="{BB962C8B-B14F-4D97-AF65-F5344CB8AC3E}">
        <p14:creationId xmlns:p14="http://schemas.microsoft.com/office/powerpoint/2010/main" val="2936208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19</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a:solidFill>
                  <a:schemeClr val="bg1"/>
                </a:solidFill>
              </a:rPr>
              <a:t>Правила пользования </a:t>
            </a:r>
            <a:r>
              <a:rPr lang="ru-RU" sz="2000" b="1" dirty="0" smtClean="0">
                <a:solidFill>
                  <a:schemeClr val="bg1"/>
                </a:solidFill>
              </a:rPr>
              <a:t>сервисом СМС-банк</a:t>
            </a:r>
          </a:p>
        </p:txBody>
      </p:sp>
      <p:sp>
        <p:nvSpPr>
          <p:cNvPr id="6" name="Прямоугольник 5"/>
          <p:cNvSpPr/>
          <p:nvPr/>
        </p:nvSpPr>
        <p:spPr>
          <a:xfrm>
            <a:off x="2776340" y="458669"/>
            <a:ext cx="6072113" cy="954107"/>
          </a:xfrm>
          <a:prstGeom prst="rect">
            <a:avLst/>
          </a:prstGeom>
        </p:spPr>
        <p:txBody>
          <a:bodyPr wrap="square">
            <a:spAutoFit/>
          </a:bodyPr>
          <a:lstStyle/>
          <a:p>
            <a:r>
              <a:rPr lang="ru-RU" sz="2800" b="1" dirty="0" smtClean="0">
                <a:solidFill>
                  <a:srgbClr val="003300"/>
                </a:solidFill>
              </a:rPr>
              <a:t>Как безопасно пользоваться сервисом СМС-банк</a:t>
            </a:r>
            <a:endParaRPr lang="ru-RU" sz="2800" b="1" dirty="0">
              <a:solidFill>
                <a:srgbClr val="003300"/>
              </a:solidFill>
            </a:endParaRPr>
          </a:p>
        </p:txBody>
      </p:sp>
      <p:sp>
        <p:nvSpPr>
          <p:cNvPr id="4" name="Прямоугольник 3"/>
          <p:cNvSpPr/>
          <p:nvPr/>
        </p:nvSpPr>
        <p:spPr>
          <a:xfrm>
            <a:off x="2776340" y="1484784"/>
            <a:ext cx="6182046" cy="1384995"/>
          </a:xfrm>
          <a:prstGeom prst="rect">
            <a:avLst/>
          </a:prstGeom>
        </p:spPr>
        <p:txBody>
          <a:bodyPr wrap="square">
            <a:spAutoFit/>
          </a:bodyPr>
          <a:lstStyle/>
          <a:p>
            <a:r>
              <a:rPr lang="ru-RU" sz="1400" dirty="0" smtClean="0"/>
              <a:t>Сервис СМС-банк — это способ получать банковские услуги с помощью СМС-сообщений через номер 900, USSD-запросов, а также </a:t>
            </a:r>
            <a:r>
              <a:rPr lang="ru-RU" sz="1400" dirty="0" err="1" smtClean="0"/>
              <a:t>Push</a:t>
            </a:r>
            <a:r>
              <a:rPr lang="ru-RU" sz="1400" dirty="0" smtClean="0"/>
              <a:t>-уведомлений (при наличии Мобильного приложения Сбербанк Онлайн). Сервис даёт возможность отправлять банку СМС-поручения на номер 900 — например, команды на совершение перевода и многое другое. Чтобы пользоваться сервисом без опасений, соблюдайте простые правила:</a:t>
            </a:r>
            <a:endParaRPr lang="ru-RU" sz="1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340" y="3019031"/>
            <a:ext cx="6265125" cy="303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867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20</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a:solidFill>
                  <a:schemeClr val="bg1"/>
                </a:solidFill>
              </a:rPr>
              <a:t>Правила пользования </a:t>
            </a:r>
            <a:r>
              <a:rPr lang="ru-RU" sz="2000" b="1" dirty="0" smtClean="0">
                <a:solidFill>
                  <a:schemeClr val="bg1"/>
                </a:solidFill>
              </a:rPr>
              <a:t>банкоматами</a:t>
            </a:r>
          </a:p>
        </p:txBody>
      </p:sp>
      <p:sp>
        <p:nvSpPr>
          <p:cNvPr id="6" name="Прямоугольник 5"/>
          <p:cNvSpPr/>
          <p:nvPr/>
        </p:nvSpPr>
        <p:spPr>
          <a:xfrm>
            <a:off x="2776340" y="458669"/>
            <a:ext cx="6072113" cy="954107"/>
          </a:xfrm>
          <a:prstGeom prst="rect">
            <a:avLst/>
          </a:prstGeom>
        </p:spPr>
        <p:txBody>
          <a:bodyPr wrap="square">
            <a:spAutoFit/>
          </a:bodyPr>
          <a:lstStyle/>
          <a:p>
            <a:r>
              <a:rPr lang="ru-RU" sz="2800" b="1" dirty="0" smtClean="0">
                <a:solidFill>
                  <a:srgbClr val="003300"/>
                </a:solidFill>
              </a:rPr>
              <a:t>Как безопасно пользоваться банкоматами</a:t>
            </a:r>
            <a:endParaRPr lang="ru-RU" sz="2800" b="1" dirty="0">
              <a:solidFill>
                <a:srgbClr val="003300"/>
              </a:solidFill>
            </a:endParaRPr>
          </a:p>
        </p:txBody>
      </p:sp>
      <p:sp>
        <p:nvSpPr>
          <p:cNvPr id="4" name="Прямоугольник 3"/>
          <p:cNvSpPr/>
          <p:nvPr/>
        </p:nvSpPr>
        <p:spPr>
          <a:xfrm>
            <a:off x="2776340" y="1484784"/>
            <a:ext cx="6182046" cy="307777"/>
          </a:xfrm>
          <a:prstGeom prst="rect">
            <a:avLst/>
          </a:prstGeom>
        </p:spPr>
        <p:txBody>
          <a:bodyPr wrap="square">
            <a:spAutoFit/>
          </a:bodyPr>
          <a:lstStyle/>
          <a:p>
            <a:r>
              <a:rPr lang="ru-RU" sz="1400" dirty="0" smtClean="0"/>
              <a:t>При использовании банкоматов помните о простых правилах безопасности:</a:t>
            </a:r>
            <a:endParaRPr lang="ru-RU" sz="14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42" y="2013243"/>
            <a:ext cx="6334323" cy="239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340" y="4756736"/>
            <a:ext cx="6265125" cy="44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681" y="5367049"/>
            <a:ext cx="6251244" cy="83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246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21</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a:solidFill>
                  <a:schemeClr val="bg1"/>
                </a:solidFill>
              </a:rPr>
              <a:t>Правила пользования </a:t>
            </a:r>
            <a:r>
              <a:rPr lang="ru-RU" sz="2000" b="1" dirty="0" smtClean="0">
                <a:solidFill>
                  <a:schemeClr val="bg1"/>
                </a:solidFill>
              </a:rPr>
              <a:t>банковской картой</a:t>
            </a:r>
          </a:p>
        </p:txBody>
      </p:sp>
      <p:sp>
        <p:nvSpPr>
          <p:cNvPr id="6" name="Прямоугольник 5"/>
          <p:cNvSpPr/>
          <p:nvPr/>
        </p:nvSpPr>
        <p:spPr>
          <a:xfrm>
            <a:off x="2776340" y="281513"/>
            <a:ext cx="6072113" cy="954107"/>
          </a:xfrm>
          <a:prstGeom prst="rect">
            <a:avLst/>
          </a:prstGeom>
        </p:spPr>
        <p:txBody>
          <a:bodyPr wrap="square">
            <a:spAutoFit/>
          </a:bodyPr>
          <a:lstStyle/>
          <a:p>
            <a:r>
              <a:rPr lang="ru-RU" sz="2800" b="1" dirty="0" smtClean="0">
                <a:solidFill>
                  <a:srgbClr val="003300"/>
                </a:solidFill>
              </a:rPr>
              <a:t>Как безопасно пользоваться банковской картой</a:t>
            </a:r>
            <a:endParaRPr lang="ru-RU" sz="2800" b="1" dirty="0">
              <a:solidFill>
                <a:srgbClr val="003300"/>
              </a:solidFill>
            </a:endParaRPr>
          </a:p>
        </p:txBody>
      </p:sp>
      <p:sp>
        <p:nvSpPr>
          <p:cNvPr id="4" name="Прямоугольник 3"/>
          <p:cNvSpPr/>
          <p:nvPr/>
        </p:nvSpPr>
        <p:spPr>
          <a:xfrm>
            <a:off x="2776340" y="1258096"/>
            <a:ext cx="6182046" cy="738664"/>
          </a:xfrm>
          <a:prstGeom prst="rect">
            <a:avLst/>
          </a:prstGeom>
        </p:spPr>
        <p:txBody>
          <a:bodyPr wrap="square">
            <a:spAutoFit/>
          </a:bodyPr>
          <a:lstStyle/>
          <a:p>
            <a:r>
              <a:rPr lang="ru-RU" sz="1400" dirty="0" smtClean="0"/>
              <a:t>Банковская карта — ключ доступа к вашему счету. Относитесь к ней так же бережно, как к наличным. Чтобы обезопасить себя от мошенников, следуйте простым рекомендациям:</a:t>
            </a:r>
            <a:endParaRPr lang="ru-RU" sz="14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338" y="1950809"/>
            <a:ext cx="5900116" cy="433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034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22</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a:solidFill>
                  <a:schemeClr val="bg1"/>
                </a:solidFill>
              </a:rPr>
              <a:t>Правила пользования </a:t>
            </a:r>
            <a:r>
              <a:rPr lang="ru-RU" sz="2000" b="1" dirty="0" smtClean="0">
                <a:solidFill>
                  <a:schemeClr val="bg1"/>
                </a:solidFill>
              </a:rPr>
              <a:t>банковской картой</a:t>
            </a:r>
          </a:p>
        </p:txBody>
      </p:sp>
      <p:sp>
        <p:nvSpPr>
          <p:cNvPr id="6" name="Прямоугольник 5"/>
          <p:cNvSpPr/>
          <p:nvPr/>
        </p:nvSpPr>
        <p:spPr>
          <a:xfrm>
            <a:off x="2776340" y="281513"/>
            <a:ext cx="6072113" cy="954107"/>
          </a:xfrm>
          <a:prstGeom prst="rect">
            <a:avLst/>
          </a:prstGeom>
        </p:spPr>
        <p:txBody>
          <a:bodyPr wrap="square">
            <a:spAutoFit/>
          </a:bodyPr>
          <a:lstStyle/>
          <a:p>
            <a:r>
              <a:rPr lang="ru-RU" sz="2800" b="1" dirty="0" smtClean="0">
                <a:solidFill>
                  <a:srgbClr val="003300"/>
                </a:solidFill>
              </a:rPr>
              <a:t>Как безопасно пользоваться банковской картой</a:t>
            </a:r>
            <a:endParaRPr lang="ru-RU" sz="2800" b="1" dirty="0">
              <a:solidFill>
                <a:srgbClr val="003300"/>
              </a:solidFill>
            </a:endParaRPr>
          </a:p>
        </p:txBody>
      </p:sp>
      <p:sp>
        <p:nvSpPr>
          <p:cNvPr id="4" name="Прямоугольник 3"/>
          <p:cNvSpPr/>
          <p:nvPr/>
        </p:nvSpPr>
        <p:spPr>
          <a:xfrm>
            <a:off x="2776340" y="1258096"/>
            <a:ext cx="6182046" cy="738664"/>
          </a:xfrm>
          <a:prstGeom prst="rect">
            <a:avLst/>
          </a:prstGeom>
        </p:spPr>
        <p:txBody>
          <a:bodyPr wrap="square">
            <a:spAutoFit/>
          </a:bodyPr>
          <a:lstStyle/>
          <a:p>
            <a:r>
              <a:rPr lang="ru-RU" sz="1400" dirty="0" smtClean="0"/>
              <a:t>Банковская карта — ключ доступа к вашему счету. Относитесь к ней так же бережно, как к наличным. Чтобы обезопасить себя от мошенников, следуйте простым рекомендациям:</a:t>
            </a:r>
            <a:endParaRPr lang="ru-RU" sz="14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130" y="2105992"/>
            <a:ext cx="6393730" cy="401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957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23</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smtClean="0">
                <a:solidFill>
                  <a:schemeClr val="bg1"/>
                </a:solidFill>
              </a:rPr>
              <a:t>СМС и </a:t>
            </a:r>
            <a:r>
              <a:rPr lang="en-US" sz="2000" b="1" dirty="0" smtClean="0">
                <a:solidFill>
                  <a:schemeClr val="bg1"/>
                </a:solidFill>
              </a:rPr>
              <a:t>email </a:t>
            </a:r>
            <a:r>
              <a:rPr lang="ru-RU" sz="2000" b="1" dirty="0" smtClean="0">
                <a:solidFill>
                  <a:schemeClr val="bg1"/>
                </a:solidFill>
              </a:rPr>
              <a:t>мошенничество</a:t>
            </a:r>
          </a:p>
        </p:txBody>
      </p:sp>
      <p:sp>
        <p:nvSpPr>
          <p:cNvPr id="6" name="Прямоугольник 5"/>
          <p:cNvSpPr/>
          <p:nvPr/>
        </p:nvSpPr>
        <p:spPr>
          <a:xfrm>
            <a:off x="2764653" y="620688"/>
            <a:ext cx="6072113" cy="954107"/>
          </a:xfrm>
          <a:prstGeom prst="rect">
            <a:avLst/>
          </a:prstGeom>
        </p:spPr>
        <p:txBody>
          <a:bodyPr wrap="square">
            <a:spAutoFit/>
          </a:bodyPr>
          <a:lstStyle/>
          <a:p>
            <a:r>
              <a:rPr lang="ru-RU" sz="2800" b="1" dirty="0" smtClean="0">
                <a:solidFill>
                  <a:srgbClr val="003300"/>
                </a:solidFill>
              </a:rPr>
              <a:t>Как обезопасить себя от СМС и </a:t>
            </a:r>
            <a:r>
              <a:rPr lang="ru-RU" sz="2800" b="1" dirty="0" err="1" smtClean="0">
                <a:solidFill>
                  <a:srgbClr val="003300"/>
                </a:solidFill>
              </a:rPr>
              <a:t>email</a:t>
            </a:r>
            <a:r>
              <a:rPr lang="ru-RU" sz="2800" b="1" dirty="0" smtClean="0">
                <a:solidFill>
                  <a:srgbClr val="003300"/>
                </a:solidFill>
              </a:rPr>
              <a:t> мошенничества</a:t>
            </a:r>
            <a:endParaRPr lang="ru-RU" sz="2800" b="1" dirty="0">
              <a:solidFill>
                <a:srgbClr val="003300"/>
              </a:solidFill>
            </a:endParaRPr>
          </a:p>
        </p:txBody>
      </p:sp>
      <p:sp>
        <p:nvSpPr>
          <p:cNvPr id="4" name="Прямоугольник 3"/>
          <p:cNvSpPr/>
          <p:nvPr/>
        </p:nvSpPr>
        <p:spPr>
          <a:xfrm>
            <a:off x="2776785" y="1773689"/>
            <a:ext cx="6182046" cy="954107"/>
          </a:xfrm>
          <a:prstGeom prst="rect">
            <a:avLst/>
          </a:prstGeom>
        </p:spPr>
        <p:txBody>
          <a:bodyPr wrap="square">
            <a:spAutoFit/>
          </a:bodyPr>
          <a:lstStyle/>
          <a:p>
            <a:r>
              <a:rPr lang="ru-RU" sz="1400" dirty="0" smtClean="0"/>
              <a:t>Мошенники регулярно рассылают СМС и электронные письма, замаскированные под сообщения от банка. Их цель — получить доступ к вашему счёту и украсть деньги. Поэтому важно уметь отличать официальные сообщения банка от писем мошенников.</a:t>
            </a:r>
            <a:endParaRPr lang="ru-RU" sz="14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166" y="2996952"/>
            <a:ext cx="6346391" cy="286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11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24</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smtClean="0">
                <a:solidFill>
                  <a:schemeClr val="bg1"/>
                </a:solidFill>
              </a:rPr>
              <a:t>СМС и </a:t>
            </a:r>
            <a:r>
              <a:rPr lang="en-US" sz="2000" b="1" dirty="0" smtClean="0">
                <a:solidFill>
                  <a:schemeClr val="bg1"/>
                </a:solidFill>
              </a:rPr>
              <a:t>email </a:t>
            </a:r>
            <a:r>
              <a:rPr lang="ru-RU" sz="2000" b="1" dirty="0" smtClean="0">
                <a:solidFill>
                  <a:schemeClr val="bg1"/>
                </a:solidFill>
              </a:rPr>
              <a:t>мошенничество</a:t>
            </a:r>
          </a:p>
        </p:txBody>
      </p:sp>
      <p:sp>
        <p:nvSpPr>
          <p:cNvPr id="6" name="Прямоугольник 5"/>
          <p:cNvSpPr/>
          <p:nvPr/>
        </p:nvSpPr>
        <p:spPr>
          <a:xfrm>
            <a:off x="2627784" y="620688"/>
            <a:ext cx="6516216" cy="523220"/>
          </a:xfrm>
          <a:prstGeom prst="rect">
            <a:avLst/>
          </a:prstGeom>
        </p:spPr>
        <p:txBody>
          <a:bodyPr wrap="square">
            <a:spAutoFit/>
          </a:bodyPr>
          <a:lstStyle/>
          <a:p>
            <a:r>
              <a:rPr lang="ru-RU" sz="2800" b="1" dirty="0" smtClean="0">
                <a:solidFill>
                  <a:srgbClr val="003300"/>
                </a:solidFill>
              </a:rPr>
              <a:t>Примеры мошеннических писем и СМС</a:t>
            </a:r>
            <a:endParaRPr lang="ru-RU" sz="2800" b="1" dirty="0">
              <a:solidFill>
                <a:srgbClr val="003300"/>
              </a:solidFill>
            </a:endParaRPr>
          </a:p>
        </p:txBody>
      </p:sp>
      <p:sp>
        <p:nvSpPr>
          <p:cNvPr id="9" name="Прямоугольник 8"/>
          <p:cNvSpPr/>
          <p:nvPr/>
        </p:nvSpPr>
        <p:spPr>
          <a:xfrm>
            <a:off x="2776340" y="1404357"/>
            <a:ext cx="3657861" cy="369332"/>
          </a:xfrm>
          <a:prstGeom prst="rect">
            <a:avLst/>
          </a:prstGeom>
        </p:spPr>
        <p:txBody>
          <a:bodyPr wrap="none">
            <a:spAutoFit/>
          </a:bodyPr>
          <a:lstStyle/>
          <a:p>
            <a:r>
              <a:rPr lang="ru-RU" b="1" dirty="0" smtClean="0"/>
              <a:t>СМС «Ваша карта заблокирована»</a:t>
            </a:r>
            <a:endParaRPr lang="ru-RU" b="1" dirty="0"/>
          </a:p>
        </p:txBody>
      </p:sp>
      <p:sp>
        <p:nvSpPr>
          <p:cNvPr id="11" name="Прямоугольник 10"/>
          <p:cNvSpPr/>
          <p:nvPr/>
        </p:nvSpPr>
        <p:spPr>
          <a:xfrm>
            <a:off x="2790694" y="1988839"/>
            <a:ext cx="5976664" cy="4031873"/>
          </a:xfrm>
          <a:prstGeom prst="rect">
            <a:avLst/>
          </a:prstGeom>
        </p:spPr>
        <p:txBody>
          <a:bodyPr wrap="square">
            <a:spAutoFit/>
          </a:bodyPr>
          <a:lstStyle/>
          <a:p>
            <a:r>
              <a:rPr lang="ru-RU" sz="1600" dirty="0" smtClean="0"/>
              <a:t>Вы получили СМС примерно такого содержания: «Ваша карта заблокирована» или «По Вашей карте проведена операция на сумму N рублей». Текст содержит номер телефона и призыв срочно по нему позвонить. Когда вы перезваниваете, вам отвечает мошенник, который представляется вам сотрудником банка — например, службы безопасности или технической поддержки. Вас просят предоставить информацию или срочно совершить какие-то действия — например, разблокировать карту или отменить операцию.</a:t>
            </a:r>
          </a:p>
          <a:p>
            <a:endParaRPr lang="ru-RU" sz="1600" dirty="0" smtClean="0"/>
          </a:p>
          <a:p>
            <a:r>
              <a:rPr lang="ru-RU" sz="1600" dirty="0" smtClean="0"/>
              <a:t>Мошенники попытаются под различными предлогами получить у вас конфиденциальные данные: полный номер карты, ПИН-код, СVV, СVС-код, срок действия, или попросят подойти к банкомату или терминалу и ввести код — будто бы для разблокировки карты или отмены платежа. Эти данные мошенники используют для кражи денег, покупок и переводов с вашего счёта.</a:t>
            </a:r>
            <a:endParaRPr lang="ru-RU" sz="1600" dirty="0"/>
          </a:p>
        </p:txBody>
      </p:sp>
    </p:spTree>
    <p:extLst>
      <p:ext uri="{BB962C8B-B14F-4D97-AF65-F5344CB8AC3E}">
        <p14:creationId xmlns:p14="http://schemas.microsoft.com/office/powerpoint/2010/main" val="1272802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25</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smtClean="0">
                <a:solidFill>
                  <a:schemeClr val="bg1"/>
                </a:solidFill>
              </a:rPr>
              <a:t>СМС и </a:t>
            </a:r>
            <a:r>
              <a:rPr lang="en-US" sz="2000" b="1" dirty="0" smtClean="0">
                <a:solidFill>
                  <a:schemeClr val="bg1"/>
                </a:solidFill>
              </a:rPr>
              <a:t>email </a:t>
            </a:r>
            <a:r>
              <a:rPr lang="ru-RU" sz="2000" b="1" dirty="0" smtClean="0">
                <a:solidFill>
                  <a:schemeClr val="bg1"/>
                </a:solidFill>
              </a:rPr>
              <a:t>мошенничество</a:t>
            </a:r>
          </a:p>
        </p:txBody>
      </p:sp>
      <p:sp>
        <p:nvSpPr>
          <p:cNvPr id="6" name="Прямоугольник 5"/>
          <p:cNvSpPr/>
          <p:nvPr/>
        </p:nvSpPr>
        <p:spPr>
          <a:xfrm>
            <a:off x="2627784" y="620688"/>
            <a:ext cx="6516216" cy="523220"/>
          </a:xfrm>
          <a:prstGeom prst="rect">
            <a:avLst/>
          </a:prstGeom>
        </p:spPr>
        <p:txBody>
          <a:bodyPr wrap="square">
            <a:spAutoFit/>
          </a:bodyPr>
          <a:lstStyle/>
          <a:p>
            <a:r>
              <a:rPr lang="ru-RU" sz="2800" b="1" dirty="0" smtClean="0">
                <a:solidFill>
                  <a:srgbClr val="003300"/>
                </a:solidFill>
              </a:rPr>
              <a:t>Примеры мошеннических писем и СМС</a:t>
            </a:r>
            <a:endParaRPr lang="ru-RU" sz="2800" b="1" dirty="0">
              <a:solidFill>
                <a:srgbClr val="003300"/>
              </a:solidFill>
            </a:endParaRPr>
          </a:p>
        </p:txBody>
      </p:sp>
      <p:sp>
        <p:nvSpPr>
          <p:cNvPr id="9" name="Прямоугольник 8"/>
          <p:cNvSpPr/>
          <p:nvPr/>
        </p:nvSpPr>
        <p:spPr>
          <a:xfrm>
            <a:off x="2776340" y="1404357"/>
            <a:ext cx="4395049" cy="369332"/>
          </a:xfrm>
          <a:prstGeom prst="rect">
            <a:avLst/>
          </a:prstGeom>
        </p:spPr>
        <p:txBody>
          <a:bodyPr wrap="none">
            <a:spAutoFit/>
          </a:bodyPr>
          <a:lstStyle/>
          <a:p>
            <a:r>
              <a:rPr lang="ru-RU" b="1" dirty="0" smtClean="0"/>
              <a:t>Электронное письмо от имени Сбербанка</a:t>
            </a:r>
            <a:endParaRPr lang="ru-RU" b="1" dirty="0"/>
          </a:p>
        </p:txBody>
      </p:sp>
      <p:sp>
        <p:nvSpPr>
          <p:cNvPr id="11" name="Прямоугольник 10"/>
          <p:cNvSpPr/>
          <p:nvPr/>
        </p:nvSpPr>
        <p:spPr>
          <a:xfrm>
            <a:off x="2790694" y="1988839"/>
            <a:ext cx="5976664" cy="3970318"/>
          </a:xfrm>
          <a:prstGeom prst="rect">
            <a:avLst/>
          </a:prstGeom>
        </p:spPr>
        <p:txBody>
          <a:bodyPr wrap="square">
            <a:spAutoFit/>
          </a:bodyPr>
          <a:lstStyle/>
          <a:p>
            <a:r>
              <a:rPr lang="ru-RU" dirty="0" smtClean="0"/>
              <a:t>Вам приходит электронное письмо якобы от Сбербанка, замаскированное под официальное письмо. Мошенники требуют от вас быстрых действий или немедленного ответа. Часто отправители таких писем хотят напугать вас («Сообщение об увеличении задолженности», «Ваш счёт заблокирован») или сообщают о каком-то выигрыше. Письма могут содержать вложения, просьбу уточнить реквизиты карты, срочно позвонить по указанному в письме номеру телефона или перейти по ссылке. Адрес сайта обычно похож на официальные адреса сайтов Сбербанка. Будьте осторожными с такими письмами: не переходите по ссылкам и не открывайте вложения. Лучше перезвоните в контактный центр банка, чтобы проверить информацию.</a:t>
            </a:r>
            <a:endParaRPr lang="ru-RU" dirty="0"/>
          </a:p>
        </p:txBody>
      </p:sp>
    </p:spTree>
    <p:extLst>
      <p:ext uri="{BB962C8B-B14F-4D97-AF65-F5344CB8AC3E}">
        <p14:creationId xmlns:p14="http://schemas.microsoft.com/office/powerpoint/2010/main" val="4236327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26</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smtClean="0">
                <a:solidFill>
                  <a:schemeClr val="bg1"/>
                </a:solidFill>
              </a:rPr>
              <a:t>СМС и </a:t>
            </a:r>
            <a:r>
              <a:rPr lang="en-US" sz="2000" b="1" dirty="0" smtClean="0">
                <a:solidFill>
                  <a:schemeClr val="bg1"/>
                </a:solidFill>
              </a:rPr>
              <a:t>email </a:t>
            </a:r>
            <a:r>
              <a:rPr lang="ru-RU" sz="2000" b="1" dirty="0" smtClean="0">
                <a:solidFill>
                  <a:schemeClr val="bg1"/>
                </a:solidFill>
              </a:rPr>
              <a:t>мошенничество</a:t>
            </a:r>
          </a:p>
        </p:txBody>
      </p:sp>
      <p:sp>
        <p:nvSpPr>
          <p:cNvPr id="6" name="Прямоугольник 5"/>
          <p:cNvSpPr/>
          <p:nvPr/>
        </p:nvSpPr>
        <p:spPr>
          <a:xfrm>
            <a:off x="2627784" y="620688"/>
            <a:ext cx="6516216" cy="523220"/>
          </a:xfrm>
          <a:prstGeom prst="rect">
            <a:avLst/>
          </a:prstGeom>
        </p:spPr>
        <p:txBody>
          <a:bodyPr wrap="square">
            <a:spAutoFit/>
          </a:bodyPr>
          <a:lstStyle/>
          <a:p>
            <a:r>
              <a:rPr lang="ru-RU" sz="2800" b="1" dirty="0" smtClean="0">
                <a:solidFill>
                  <a:srgbClr val="003300"/>
                </a:solidFill>
              </a:rPr>
              <a:t>Примеры мошеннических писем и СМС</a:t>
            </a:r>
            <a:endParaRPr lang="ru-RU" sz="2800" b="1" dirty="0">
              <a:solidFill>
                <a:srgbClr val="003300"/>
              </a:solidFill>
            </a:endParaRPr>
          </a:p>
        </p:txBody>
      </p:sp>
      <p:sp>
        <p:nvSpPr>
          <p:cNvPr id="9" name="Прямоугольник 8"/>
          <p:cNvSpPr/>
          <p:nvPr/>
        </p:nvSpPr>
        <p:spPr>
          <a:xfrm>
            <a:off x="2776340" y="1404357"/>
            <a:ext cx="2664704" cy="369332"/>
          </a:xfrm>
          <a:prstGeom prst="rect">
            <a:avLst/>
          </a:prstGeom>
        </p:spPr>
        <p:txBody>
          <a:bodyPr wrap="none">
            <a:spAutoFit/>
          </a:bodyPr>
          <a:lstStyle/>
          <a:p>
            <a:r>
              <a:rPr lang="ru-RU" b="1" dirty="0" smtClean="0"/>
              <a:t>Сообщение со ссылками</a:t>
            </a:r>
            <a:endParaRPr lang="ru-RU" b="1" dirty="0"/>
          </a:p>
        </p:txBody>
      </p:sp>
      <p:sp>
        <p:nvSpPr>
          <p:cNvPr id="11" name="Прямоугольник 10"/>
          <p:cNvSpPr/>
          <p:nvPr/>
        </p:nvSpPr>
        <p:spPr>
          <a:xfrm>
            <a:off x="2790694" y="1988839"/>
            <a:ext cx="5976664" cy="3785652"/>
          </a:xfrm>
          <a:prstGeom prst="rect">
            <a:avLst/>
          </a:prstGeom>
        </p:spPr>
        <p:txBody>
          <a:bodyPr wrap="square">
            <a:spAutoFit/>
          </a:bodyPr>
          <a:lstStyle/>
          <a:p>
            <a:r>
              <a:rPr lang="ru-RU" sz="1600" dirty="0" smtClean="0"/>
              <a:t>Мошенники используют наше любопытство в своих целях. Вам может прийти СМС с интригующим содержанием: вам могут сообщать, что вы «выиграли суперприз» или поздравлять с праздниками. Такие сообщения часто содержат ссылки, по которой вам обещают дополнительную информацию о выигрыше или ссылку на скачивание поздравительной открытки. Делать этого не следует.</a:t>
            </a:r>
          </a:p>
          <a:p>
            <a:endParaRPr lang="ru-RU" sz="1600" dirty="0" smtClean="0"/>
          </a:p>
          <a:p>
            <a:r>
              <a:rPr lang="ru-RU" sz="1600" dirty="0" smtClean="0"/>
              <a:t>При переходе по этой ссылке на ваш телефон или компьютер может загрузиться приложение с вирусным программным обеспечением, или вы попадете на сайт-ловушку, на котором под различными предлогами мошенники попытаются получить персональные данные: идентификатор и пароль для входа в интернет-банк, кодовое слово, номера банковских карт, ПИН-коды, CVV и другую информацию.</a:t>
            </a:r>
            <a:endParaRPr lang="ru-RU" sz="1600" dirty="0"/>
          </a:p>
        </p:txBody>
      </p:sp>
    </p:spTree>
    <p:extLst>
      <p:ext uri="{BB962C8B-B14F-4D97-AF65-F5344CB8AC3E}">
        <p14:creationId xmlns:p14="http://schemas.microsoft.com/office/powerpoint/2010/main" val="2021821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27</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smtClean="0">
                <a:solidFill>
                  <a:schemeClr val="bg1"/>
                </a:solidFill>
              </a:rPr>
              <a:t>Телефонное мошенничество</a:t>
            </a:r>
          </a:p>
        </p:txBody>
      </p:sp>
      <p:sp>
        <p:nvSpPr>
          <p:cNvPr id="6" name="Прямоугольник 5"/>
          <p:cNvSpPr/>
          <p:nvPr/>
        </p:nvSpPr>
        <p:spPr>
          <a:xfrm>
            <a:off x="2627784" y="620688"/>
            <a:ext cx="6516216" cy="523220"/>
          </a:xfrm>
          <a:prstGeom prst="rect">
            <a:avLst/>
          </a:prstGeom>
        </p:spPr>
        <p:txBody>
          <a:bodyPr wrap="square">
            <a:spAutoFit/>
          </a:bodyPr>
          <a:lstStyle/>
          <a:p>
            <a:r>
              <a:rPr lang="ru-RU" sz="2800" b="1" spc="-80" dirty="0" smtClean="0">
                <a:solidFill>
                  <a:srgbClr val="003300"/>
                </a:solidFill>
              </a:rPr>
              <a:t>Как распознать мошенника по телефону?</a:t>
            </a:r>
            <a:endParaRPr lang="ru-RU" sz="2800" b="1" spc="-80" dirty="0">
              <a:solidFill>
                <a:srgbClr val="003300"/>
              </a:solidFill>
            </a:endParaRPr>
          </a:p>
        </p:txBody>
      </p:sp>
      <p:sp>
        <p:nvSpPr>
          <p:cNvPr id="11" name="Прямоугольник 10"/>
          <p:cNvSpPr/>
          <p:nvPr/>
        </p:nvSpPr>
        <p:spPr>
          <a:xfrm>
            <a:off x="2776340" y="1163270"/>
            <a:ext cx="6188148" cy="2462213"/>
          </a:xfrm>
          <a:prstGeom prst="rect">
            <a:avLst/>
          </a:prstGeom>
        </p:spPr>
        <p:txBody>
          <a:bodyPr wrap="square">
            <a:spAutoFit/>
          </a:bodyPr>
          <a:lstStyle/>
          <a:p>
            <a:r>
              <a:rPr lang="ru-RU" sz="1400" dirty="0" smtClean="0"/>
              <a:t>Мошенники часто выдают себя за сотрудников банка. Например, вам на мобильный телефон звонит незнакомец, который представляется специалистом клиентской поддержки или службы безопасности и просит назвать реквизиты карты, подойти к банкомату и срочно выполнить несколько операций. Причина, с его слов, очень серьёзная: сбой в базе данных, угроза мошенничества или что-то подобное. Задача мошенника — напугать вас и не дать времени проанализировать ситуацию, поэтому он будет настаивать, чтобы вы выполнили его требования как можно быстрее.</a:t>
            </a:r>
          </a:p>
          <a:p>
            <a:endParaRPr lang="ru-RU" sz="1400" dirty="0" smtClean="0"/>
          </a:p>
          <a:p>
            <a:r>
              <a:rPr lang="ru-RU" sz="1400" dirty="0" smtClean="0"/>
              <a:t>Не теряйте бдительности и трезво оценивайте происходящее. При звонке клиенту сотрудник Сбербанка:</a:t>
            </a:r>
            <a:endParaRPr lang="ru-RU" sz="1400" dirty="0"/>
          </a:p>
        </p:txBody>
      </p:sp>
      <p:sp>
        <p:nvSpPr>
          <p:cNvPr id="4" name="Прямоугольник 3"/>
          <p:cNvSpPr/>
          <p:nvPr/>
        </p:nvSpPr>
        <p:spPr>
          <a:xfrm>
            <a:off x="2918300" y="3625483"/>
            <a:ext cx="5616624" cy="1600438"/>
          </a:xfrm>
          <a:prstGeom prst="rect">
            <a:avLst/>
          </a:prstGeom>
        </p:spPr>
        <p:txBody>
          <a:bodyPr wrap="square">
            <a:spAutoFit/>
          </a:bodyPr>
          <a:lstStyle/>
          <a:p>
            <a:pPr marL="285750" indent="-285750">
              <a:buFont typeface="Wingdings" pitchFamily="2" charset="2"/>
              <a:buChar char="§"/>
            </a:pPr>
            <a:r>
              <a:rPr lang="ru-RU" sz="1400" dirty="0" smtClean="0"/>
              <a:t>всегда обращается по имени-отчеству;</a:t>
            </a:r>
          </a:p>
          <a:p>
            <a:pPr marL="285750" indent="-285750">
              <a:buFont typeface="Wingdings" pitchFamily="2" charset="2"/>
              <a:buChar char="§"/>
            </a:pPr>
            <a:endParaRPr lang="ru-RU" sz="1400" dirty="0" smtClean="0"/>
          </a:p>
          <a:p>
            <a:pPr marL="285750" indent="-285750">
              <a:buFont typeface="Wingdings" pitchFamily="2" charset="2"/>
              <a:buChar char="§"/>
            </a:pPr>
            <a:r>
              <a:rPr lang="ru-RU" sz="1400" dirty="0" smtClean="0"/>
              <a:t>никогда не просит конфиденциальные сведения: полные реквизиты карты (номер карты, ПИН- и CVV-код), CVC-пароли банка;</a:t>
            </a:r>
          </a:p>
          <a:p>
            <a:pPr marL="285750" indent="-285750">
              <a:buFont typeface="Wingdings" pitchFamily="2" charset="2"/>
              <a:buChar char="§"/>
            </a:pPr>
            <a:endParaRPr lang="ru-RU" sz="1400" dirty="0" smtClean="0"/>
          </a:p>
          <a:p>
            <a:pPr marL="285750" indent="-285750">
              <a:buFont typeface="Wingdings" pitchFamily="2" charset="2"/>
              <a:buChar char="§"/>
            </a:pPr>
            <a:r>
              <a:rPr lang="ru-RU" sz="1400" dirty="0" smtClean="0"/>
              <a:t>никогда не требует совершать операций с картой.</a:t>
            </a:r>
            <a:endParaRPr lang="ru-RU" sz="1400"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707" y="5373216"/>
            <a:ext cx="6363813" cy="78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118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28</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err="1" smtClean="0">
                <a:solidFill>
                  <a:schemeClr val="bg1"/>
                </a:solidFill>
              </a:rPr>
              <a:t>Псевдоброкеры</a:t>
            </a:r>
            <a:r>
              <a:rPr lang="ru-RU" sz="2000" b="1" dirty="0" smtClean="0">
                <a:solidFill>
                  <a:schemeClr val="bg1"/>
                </a:solidFill>
              </a:rPr>
              <a:t> и </a:t>
            </a:r>
            <a:r>
              <a:rPr lang="ru-RU" sz="2000" b="1" dirty="0" err="1" smtClean="0">
                <a:solidFill>
                  <a:schemeClr val="bg1"/>
                </a:solidFill>
              </a:rPr>
              <a:t>псевдодилеры</a:t>
            </a:r>
            <a:endParaRPr lang="ru-RU" sz="2000" b="1" dirty="0" smtClean="0">
              <a:solidFill>
                <a:schemeClr val="bg1"/>
              </a:solidFill>
            </a:endParaRPr>
          </a:p>
        </p:txBody>
      </p:sp>
      <p:sp>
        <p:nvSpPr>
          <p:cNvPr id="6" name="Прямоугольник 5"/>
          <p:cNvSpPr/>
          <p:nvPr/>
        </p:nvSpPr>
        <p:spPr>
          <a:xfrm>
            <a:off x="2776448" y="404664"/>
            <a:ext cx="6516216" cy="954107"/>
          </a:xfrm>
          <a:prstGeom prst="rect">
            <a:avLst/>
          </a:prstGeom>
        </p:spPr>
        <p:txBody>
          <a:bodyPr wrap="square">
            <a:spAutoFit/>
          </a:bodyPr>
          <a:lstStyle/>
          <a:p>
            <a:r>
              <a:rPr lang="ru-RU" sz="2800" b="1" dirty="0" smtClean="0">
                <a:solidFill>
                  <a:srgbClr val="003300"/>
                </a:solidFill>
              </a:rPr>
              <a:t>Как обезопасить себя от </a:t>
            </a:r>
            <a:r>
              <a:rPr lang="ru-RU" sz="2800" b="1" dirty="0" err="1" smtClean="0">
                <a:solidFill>
                  <a:srgbClr val="003300"/>
                </a:solidFill>
              </a:rPr>
              <a:t>псевдоброкеров</a:t>
            </a:r>
            <a:r>
              <a:rPr lang="ru-RU" sz="2800" b="1" dirty="0" smtClean="0">
                <a:solidFill>
                  <a:srgbClr val="003300"/>
                </a:solidFill>
              </a:rPr>
              <a:t> и </a:t>
            </a:r>
            <a:r>
              <a:rPr lang="ru-RU" sz="2800" b="1" dirty="0" err="1" smtClean="0">
                <a:solidFill>
                  <a:srgbClr val="003300"/>
                </a:solidFill>
              </a:rPr>
              <a:t>псевдодилеров</a:t>
            </a:r>
            <a:r>
              <a:rPr lang="ru-RU" sz="2800" b="1" dirty="0" smtClean="0">
                <a:solidFill>
                  <a:srgbClr val="003300"/>
                </a:solidFill>
              </a:rPr>
              <a:t>?</a:t>
            </a:r>
            <a:endParaRPr lang="ru-RU" sz="2800" b="1" dirty="0">
              <a:solidFill>
                <a:srgbClr val="003300"/>
              </a:solidFill>
            </a:endParaRPr>
          </a:p>
        </p:txBody>
      </p:sp>
      <p:sp>
        <p:nvSpPr>
          <p:cNvPr id="9" name="Прямоугольник 8"/>
          <p:cNvSpPr/>
          <p:nvPr/>
        </p:nvSpPr>
        <p:spPr>
          <a:xfrm>
            <a:off x="2776340" y="1378341"/>
            <a:ext cx="6188148" cy="1015663"/>
          </a:xfrm>
          <a:prstGeom prst="rect">
            <a:avLst/>
          </a:prstGeom>
        </p:spPr>
        <p:txBody>
          <a:bodyPr wrap="square">
            <a:spAutoFit/>
          </a:bodyPr>
          <a:lstStyle/>
          <a:p>
            <a:r>
              <a:rPr lang="ru-RU" sz="1200" dirty="0" smtClean="0"/>
              <a:t>Мошенники регулярно предлагают клиентам брокерские или дилерские услуги, с помощью которых якобы можно преумножить свой капитал и осуществить высокодоходные инвестиции. При этом мошенники не имеют лицензий на осуществление такой деятельности и к реальным брокерам или дилерам не имеют никакого отношения.  Их цель –  вынудить клиента перевести им денежные средства.</a:t>
            </a:r>
            <a:endParaRPr lang="ru-RU" sz="1200"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950" y="2444000"/>
            <a:ext cx="6371515" cy="3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20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2</a:t>
            </a:r>
            <a:endParaRPr lang="ru-RU" sz="20000" b="1" dirty="0">
              <a:solidFill>
                <a:schemeClr val="bg1"/>
              </a:solidFill>
            </a:endParaRPr>
          </a:p>
        </p:txBody>
      </p:sp>
      <p:sp>
        <p:nvSpPr>
          <p:cNvPr id="10" name="TextBox 9"/>
          <p:cNvSpPr txBox="1"/>
          <p:nvPr/>
        </p:nvSpPr>
        <p:spPr>
          <a:xfrm>
            <a:off x="251521" y="3212976"/>
            <a:ext cx="2088232" cy="707886"/>
          </a:xfrm>
          <a:prstGeom prst="rect">
            <a:avLst/>
          </a:prstGeom>
          <a:noFill/>
        </p:spPr>
        <p:txBody>
          <a:bodyPr wrap="square" rtlCol="0">
            <a:spAutoFit/>
          </a:bodyPr>
          <a:lstStyle/>
          <a:p>
            <a:r>
              <a:rPr lang="ru-RU" sz="2000" b="1" dirty="0" smtClean="0">
                <a:solidFill>
                  <a:schemeClr val="bg1"/>
                </a:solidFill>
              </a:rPr>
              <a:t>Способы обратной связи</a:t>
            </a:r>
            <a:endParaRPr lang="ru-RU" sz="2000" b="1"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5" y="3059624"/>
            <a:ext cx="5850334" cy="295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987825" y="262459"/>
            <a:ext cx="5850334" cy="923330"/>
          </a:xfrm>
          <a:prstGeom prst="rect">
            <a:avLst/>
          </a:prstGeom>
        </p:spPr>
        <p:txBody>
          <a:bodyPr wrap="square">
            <a:spAutoFit/>
          </a:bodyPr>
          <a:lstStyle/>
          <a:p>
            <a:r>
              <a:rPr lang="ru-RU" sz="2800" b="1" dirty="0">
                <a:solidFill>
                  <a:srgbClr val="003300"/>
                </a:solidFill>
              </a:rPr>
              <a:t>Мы всегда на связи</a:t>
            </a:r>
          </a:p>
          <a:p>
            <a:endParaRPr lang="ru-RU" sz="800" b="1" dirty="0" smtClean="0">
              <a:solidFill>
                <a:srgbClr val="003300"/>
              </a:solidFill>
            </a:endParaRPr>
          </a:p>
          <a:p>
            <a:r>
              <a:rPr lang="ru-RU" b="1" dirty="0" smtClean="0"/>
              <a:t>Столкнулись </a:t>
            </a:r>
            <a:r>
              <a:rPr lang="ru-RU" b="1" dirty="0"/>
              <a:t>с мошенниками? Срочно звоните:</a:t>
            </a: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59832" y="1231157"/>
            <a:ext cx="504056" cy="48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3643516" y="1180404"/>
            <a:ext cx="5211167" cy="584775"/>
          </a:xfrm>
          <a:prstGeom prst="rect">
            <a:avLst/>
          </a:prstGeom>
        </p:spPr>
        <p:txBody>
          <a:bodyPr wrap="square">
            <a:spAutoFit/>
          </a:bodyPr>
          <a:lstStyle/>
          <a:p>
            <a:r>
              <a:rPr lang="ru-RU" sz="1600" b="1" dirty="0">
                <a:solidFill>
                  <a:srgbClr val="003300"/>
                </a:solidFill>
              </a:rPr>
              <a:t>В мобильном приложении </a:t>
            </a:r>
          </a:p>
          <a:p>
            <a:r>
              <a:rPr lang="ru-RU" sz="1600" dirty="0"/>
              <a:t>Нажмите иконку телефона в левом верхнем углу</a:t>
            </a:r>
          </a:p>
        </p:txBody>
      </p:sp>
      <p:pic>
        <p:nvPicPr>
          <p:cNvPr id="2051"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52383" y="1795957"/>
            <a:ext cx="560789" cy="51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3660042" y="1765179"/>
            <a:ext cx="5194641" cy="615553"/>
          </a:xfrm>
          <a:prstGeom prst="rect">
            <a:avLst/>
          </a:prstGeom>
        </p:spPr>
        <p:txBody>
          <a:bodyPr wrap="square">
            <a:spAutoFit/>
          </a:bodyPr>
          <a:lstStyle/>
          <a:p>
            <a:r>
              <a:rPr lang="ru-RU" sz="1600" b="1" dirty="0">
                <a:solidFill>
                  <a:srgbClr val="003300"/>
                </a:solidFill>
              </a:rPr>
              <a:t>На номер </a:t>
            </a:r>
            <a:r>
              <a:rPr lang="ru-RU" b="1" dirty="0">
                <a:solidFill>
                  <a:srgbClr val="7ABC32"/>
                </a:solidFill>
              </a:rPr>
              <a:t>900</a:t>
            </a:r>
          </a:p>
          <a:p>
            <a:r>
              <a:rPr lang="ru-RU" sz="1600" dirty="0"/>
              <a:t>С мобильного телефона, звонки по России бесплатные</a:t>
            </a:r>
          </a:p>
        </p:txBody>
      </p:sp>
      <p:pic>
        <p:nvPicPr>
          <p:cNvPr id="2052" name="Picture 4"/>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15367" y="2380732"/>
            <a:ext cx="644675" cy="50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3660041" y="2396059"/>
            <a:ext cx="5304447" cy="615553"/>
          </a:xfrm>
          <a:prstGeom prst="rect">
            <a:avLst/>
          </a:prstGeom>
        </p:spPr>
        <p:txBody>
          <a:bodyPr wrap="square">
            <a:spAutoFit/>
          </a:bodyPr>
          <a:lstStyle/>
          <a:p>
            <a:r>
              <a:rPr lang="ru-RU" sz="1600" b="1" dirty="0">
                <a:solidFill>
                  <a:srgbClr val="003300"/>
                </a:solidFill>
              </a:rPr>
              <a:t>На номер</a:t>
            </a:r>
            <a:r>
              <a:rPr lang="ru-RU" b="1" dirty="0">
                <a:solidFill>
                  <a:srgbClr val="7ABC32"/>
                </a:solidFill>
              </a:rPr>
              <a:t> +7 495 500-55-50</a:t>
            </a:r>
          </a:p>
          <a:p>
            <a:r>
              <a:rPr lang="ru-RU" sz="1600" dirty="0"/>
              <a:t>для звонков из любой точки мира, по тарифам оператора</a:t>
            </a:r>
          </a:p>
        </p:txBody>
      </p:sp>
    </p:spTree>
    <p:extLst>
      <p:ext uri="{BB962C8B-B14F-4D97-AF65-F5344CB8AC3E}">
        <p14:creationId xmlns:p14="http://schemas.microsoft.com/office/powerpoint/2010/main" val="890656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29</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err="1" smtClean="0">
                <a:solidFill>
                  <a:schemeClr val="bg1"/>
                </a:solidFill>
              </a:rPr>
              <a:t>Псевдоброкеры</a:t>
            </a:r>
            <a:r>
              <a:rPr lang="ru-RU" sz="2000" b="1" dirty="0" smtClean="0">
                <a:solidFill>
                  <a:schemeClr val="bg1"/>
                </a:solidFill>
              </a:rPr>
              <a:t> и </a:t>
            </a:r>
            <a:r>
              <a:rPr lang="ru-RU" sz="2000" b="1" dirty="0" err="1" smtClean="0">
                <a:solidFill>
                  <a:schemeClr val="bg1"/>
                </a:solidFill>
              </a:rPr>
              <a:t>псевдодилеры</a:t>
            </a:r>
            <a:endParaRPr lang="ru-RU" sz="2000" b="1" dirty="0" smtClean="0">
              <a:solidFill>
                <a:schemeClr val="bg1"/>
              </a:solidFill>
            </a:endParaRPr>
          </a:p>
        </p:txBody>
      </p:sp>
      <p:sp>
        <p:nvSpPr>
          <p:cNvPr id="6" name="Прямоугольник 5"/>
          <p:cNvSpPr/>
          <p:nvPr/>
        </p:nvSpPr>
        <p:spPr>
          <a:xfrm>
            <a:off x="2776448" y="404664"/>
            <a:ext cx="6516216" cy="954107"/>
          </a:xfrm>
          <a:prstGeom prst="rect">
            <a:avLst/>
          </a:prstGeom>
        </p:spPr>
        <p:txBody>
          <a:bodyPr wrap="square">
            <a:spAutoFit/>
          </a:bodyPr>
          <a:lstStyle/>
          <a:p>
            <a:r>
              <a:rPr lang="ru-RU" sz="2800" b="1" dirty="0" smtClean="0">
                <a:solidFill>
                  <a:srgbClr val="003300"/>
                </a:solidFill>
              </a:rPr>
              <a:t>Как обезопасить себя от </a:t>
            </a:r>
            <a:r>
              <a:rPr lang="ru-RU" sz="2800" b="1" dirty="0" err="1" smtClean="0">
                <a:solidFill>
                  <a:srgbClr val="003300"/>
                </a:solidFill>
              </a:rPr>
              <a:t>псевдоброкеров</a:t>
            </a:r>
            <a:r>
              <a:rPr lang="ru-RU" sz="2800" b="1" dirty="0" smtClean="0">
                <a:solidFill>
                  <a:srgbClr val="003300"/>
                </a:solidFill>
              </a:rPr>
              <a:t> и </a:t>
            </a:r>
            <a:r>
              <a:rPr lang="ru-RU" sz="2800" b="1" dirty="0" err="1" smtClean="0">
                <a:solidFill>
                  <a:srgbClr val="003300"/>
                </a:solidFill>
              </a:rPr>
              <a:t>псевдодилеров</a:t>
            </a:r>
            <a:r>
              <a:rPr lang="ru-RU" sz="2800" b="1" dirty="0" smtClean="0">
                <a:solidFill>
                  <a:srgbClr val="003300"/>
                </a:solidFill>
              </a:rPr>
              <a:t>?</a:t>
            </a:r>
            <a:endParaRPr lang="ru-RU" sz="2800" b="1" dirty="0">
              <a:solidFill>
                <a:srgbClr val="003300"/>
              </a:solidFill>
            </a:endParaRPr>
          </a:p>
        </p:txBody>
      </p:sp>
      <p:sp>
        <p:nvSpPr>
          <p:cNvPr id="4" name="Прямоугольник 3"/>
          <p:cNvSpPr/>
          <p:nvPr/>
        </p:nvSpPr>
        <p:spPr>
          <a:xfrm>
            <a:off x="2859723" y="1773689"/>
            <a:ext cx="6048672" cy="400110"/>
          </a:xfrm>
          <a:prstGeom prst="rect">
            <a:avLst/>
          </a:prstGeom>
        </p:spPr>
        <p:txBody>
          <a:bodyPr wrap="square">
            <a:spAutoFit/>
          </a:bodyPr>
          <a:lstStyle/>
          <a:p>
            <a:r>
              <a:rPr lang="ru-RU" sz="2000" b="1" dirty="0"/>
              <a:t>Как клиенты попадаются на уловки мошенников</a:t>
            </a:r>
          </a:p>
        </p:txBody>
      </p:sp>
      <p:sp>
        <p:nvSpPr>
          <p:cNvPr id="11" name="Прямоугольник 10"/>
          <p:cNvSpPr/>
          <p:nvPr/>
        </p:nvSpPr>
        <p:spPr>
          <a:xfrm>
            <a:off x="2844361" y="2492896"/>
            <a:ext cx="6048672" cy="3139321"/>
          </a:xfrm>
          <a:prstGeom prst="rect">
            <a:avLst/>
          </a:prstGeom>
        </p:spPr>
        <p:txBody>
          <a:bodyPr wrap="square">
            <a:spAutoFit/>
          </a:bodyPr>
          <a:lstStyle/>
          <a:p>
            <a:r>
              <a:rPr lang="ru-RU" dirty="0" smtClean="0"/>
              <a:t>Клиенту звонят из компании, якобы предоставляющей брокерские или дилерские услуги. Ему обещают высокий доход, существенно выше, чем у конкурентов. Предложение кажется клиенту заманчивым, и он соглашается воспользоваться услугами этой компании и перевести деньги на карту третьего лица.</a:t>
            </a:r>
          </a:p>
          <a:p>
            <a:endParaRPr lang="ru-RU" dirty="0" smtClean="0"/>
          </a:p>
          <a:p>
            <a:r>
              <a:rPr lang="ru-RU" b="1" dirty="0" smtClean="0"/>
              <a:t>Будьте внимательны!</a:t>
            </a:r>
            <a:r>
              <a:rPr lang="ru-RU" dirty="0" smtClean="0"/>
              <a:t> Реальные брокерские или дилерские компании не просят перевести средства на карту третьего лица. Если вы выполните такой перевод, отозвать средства уже будет невозможно.</a:t>
            </a:r>
            <a:endParaRPr lang="ru-RU" dirty="0"/>
          </a:p>
        </p:txBody>
      </p:sp>
    </p:spTree>
    <p:extLst>
      <p:ext uri="{BB962C8B-B14F-4D97-AF65-F5344CB8AC3E}">
        <p14:creationId xmlns:p14="http://schemas.microsoft.com/office/powerpoint/2010/main" val="2339918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30</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err="1" smtClean="0">
                <a:solidFill>
                  <a:schemeClr val="bg1"/>
                </a:solidFill>
              </a:rPr>
              <a:t>Псевдоброкеры</a:t>
            </a:r>
            <a:r>
              <a:rPr lang="ru-RU" sz="2000" b="1" dirty="0" smtClean="0">
                <a:solidFill>
                  <a:schemeClr val="bg1"/>
                </a:solidFill>
              </a:rPr>
              <a:t> и </a:t>
            </a:r>
            <a:r>
              <a:rPr lang="ru-RU" sz="2000" b="1" dirty="0" err="1" smtClean="0">
                <a:solidFill>
                  <a:schemeClr val="bg1"/>
                </a:solidFill>
              </a:rPr>
              <a:t>псевдодилеры</a:t>
            </a:r>
            <a:endParaRPr lang="ru-RU" sz="2000" b="1" dirty="0" smtClean="0">
              <a:solidFill>
                <a:schemeClr val="bg1"/>
              </a:solidFill>
            </a:endParaRPr>
          </a:p>
        </p:txBody>
      </p:sp>
      <p:sp>
        <p:nvSpPr>
          <p:cNvPr id="6" name="Прямоугольник 5"/>
          <p:cNvSpPr/>
          <p:nvPr/>
        </p:nvSpPr>
        <p:spPr>
          <a:xfrm>
            <a:off x="2776448" y="404664"/>
            <a:ext cx="6516216" cy="954107"/>
          </a:xfrm>
          <a:prstGeom prst="rect">
            <a:avLst/>
          </a:prstGeom>
        </p:spPr>
        <p:txBody>
          <a:bodyPr wrap="square">
            <a:spAutoFit/>
          </a:bodyPr>
          <a:lstStyle/>
          <a:p>
            <a:r>
              <a:rPr lang="ru-RU" sz="2800" b="1" dirty="0" smtClean="0">
                <a:solidFill>
                  <a:srgbClr val="003300"/>
                </a:solidFill>
              </a:rPr>
              <a:t>Как обезопасить себя от </a:t>
            </a:r>
            <a:r>
              <a:rPr lang="ru-RU" sz="2800" b="1" dirty="0" err="1" smtClean="0">
                <a:solidFill>
                  <a:srgbClr val="003300"/>
                </a:solidFill>
              </a:rPr>
              <a:t>псевдоброкеров</a:t>
            </a:r>
            <a:r>
              <a:rPr lang="ru-RU" sz="2800" b="1" dirty="0" smtClean="0">
                <a:solidFill>
                  <a:srgbClr val="003300"/>
                </a:solidFill>
              </a:rPr>
              <a:t> и </a:t>
            </a:r>
            <a:r>
              <a:rPr lang="ru-RU" sz="2800" b="1" dirty="0" err="1" smtClean="0">
                <a:solidFill>
                  <a:srgbClr val="003300"/>
                </a:solidFill>
              </a:rPr>
              <a:t>псевдодилеров</a:t>
            </a:r>
            <a:r>
              <a:rPr lang="ru-RU" sz="2800" b="1" dirty="0" smtClean="0">
                <a:solidFill>
                  <a:srgbClr val="003300"/>
                </a:solidFill>
              </a:rPr>
              <a:t>?</a:t>
            </a:r>
            <a:endParaRPr lang="ru-RU" sz="2800" b="1" dirty="0">
              <a:solidFill>
                <a:srgbClr val="003300"/>
              </a:solidFill>
            </a:endParaRPr>
          </a:p>
        </p:txBody>
      </p:sp>
      <p:sp>
        <p:nvSpPr>
          <p:cNvPr id="4" name="Прямоугольник 3"/>
          <p:cNvSpPr/>
          <p:nvPr/>
        </p:nvSpPr>
        <p:spPr>
          <a:xfrm>
            <a:off x="2859723" y="1773689"/>
            <a:ext cx="6048672" cy="400110"/>
          </a:xfrm>
          <a:prstGeom prst="rect">
            <a:avLst/>
          </a:prstGeom>
        </p:spPr>
        <p:txBody>
          <a:bodyPr wrap="square">
            <a:spAutoFit/>
          </a:bodyPr>
          <a:lstStyle/>
          <a:p>
            <a:r>
              <a:rPr lang="ru-RU" sz="2000" b="1" dirty="0" smtClean="0"/>
              <a:t>Чтобы вывести часть денег, нужно заплатить</a:t>
            </a:r>
            <a:endParaRPr lang="ru-RU" sz="2000" b="1" dirty="0"/>
          </a:p>
        </p:txBody>
      </p:sp>
      <p:sp>
        <p:nvSpPr>
          <p:cNvPr id="11" name="Прямоугольник 10"/>
          <p:cNvSpPr/>
          <p:nvPr/>
        </p:nvSpPr>
        <p:spPr>
          <a:xfrm>
            <a:off x="2844361" y="2492896"/>
            <a:ext cx="6048672" cy="3139321"/>
          </a:xfrm>
          <a:prstGeom prst="rect">
            <a:avLst/>
          </a:prstGeom>
        </p:spPr>
        <p:txBody>
          <a:bodyPr wrap="square">
            <a:spAutoFit/>
          </a:bodyPr>
          <a:lstStyle/>
          <a:p>
            <a:r>
              <a:rPr lang="ru-RU" dirty="0" smtClean="0"/>
              <a:t>Клиент зарегистрировался на сайте торговой площадки по бинарным опционам, пополнил свой баланс и получил уведомление о получении «бонусных доходов». Однако для  вывода этих денег, необходимо «повысить свой торговый статус», т.е. внести дополнительную сумму. В итоге клиент вносит все больше и больше средств, но так и не получает возможности вывести свои деньги.</a:t>
            </a:r>
          </a:p>
          <a:p>
            <a:endParaRPr lang="ru-RU" dirty="0" smtClean="0"/>
          </a:p>
          <a:p>
            <a:r>
              <a:rPr lang="ru-RU" b="1" dirty="0" smtClean="0"/>
              <a:t>Помните! </a:t>
            </a:r>
            <a:r>
              <a:rPr lang="ru-RU" dirty="0" smtClean="0"/>
              <a:t>Из реальной брокерской или дилерской компании клиент всегда может вывести свои свободные денежные средства.</a:t>
            </a:r>
            <a:endParaRPr lang="ru-RU" dirty="0"/>
          </a:p>
        </p:txBody>
      </p:sp>
    </p:spTree>
    <p:extLst>
      <p:ext uri="{BB962C8B-B14F-4D97-AF65-F5344CB8AC3E}">
        <p14:creationId xmlns:p14="http://schemas.microsoft.com/office/powerpoint/2010/main" val="2920499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31</a:t>
            </a:r>
            <a:endParaRPr lang="ru-RU" sz="20000" b="1" dirty="0">
              <a:solidFill>
                <a:schemeClr val="bg1"/>
              </a:solidFill>
            </a:endParaRPr>
          </a:p>
        </p:txBody>
      </p:sp>
      <p:sp>
        <p:nvSpPr>
          <p:cNvPr id="10" name="TextBox 9"/>
          <p:cNvSpPr txBox="1"/>
          <p:nvPr/>
        </p:nvSpPr>
        <p:spPr>
          <a:xfrm>
            <a:off x="30956" y="3212976"/>
            <a:ext cx="2745384" cy="707886"/>
          </a:xfrm>
          <a:prstGeom prst="rect">
            <a:avLst/>
          </a:prstGeom>
          <a:noFill/>
        </p:spPr>
        <p:txBody>
          <a:bodyPr wrap="square" rtlCol="0">
            <a:spAutoFit/>
          </a:bodyPr>
          <a:lstStyle/>
          <a:p>
            <a:r>
              <a:rPr lang="ru-RU" sz="2000" b="1" dirty="0" err="1" smtClean="0">
                <a:solidFill>
                  <a:schemeClr val="bg1"/>
                </a:solidFill>
              </a:rPr>
              <a:t>Псевдоброкеры</a:t>
            </a:r>
            <a:r>
              <a:rPr lang="ru-RU" sz="2000" b="1" dirty="0" smtClean="0">
                <a:solidFill>
                  <a:schemeClr val="bg1"/>
                </a:solidFill>
              </a:rPr>
              <a:t> и </a:t>
            </a:r>
            <a:r>
              <a:rPr lang="ru-RU" sz="2000" b="1" dirty="0" err="1" smtClean="0">
                <a:solidFill>
                  <a:schemeClr val="bg1"/>
                </a:solidFill>
              </a:rPr>
              <a:t>псевдодилеры</a:t>
            </a:r>
            <a:endParaRPr lang="ru-RU" sz="2000" b="1" dirty="0" smtClean="0">
              <a:solidFill>
                <a:schemeClr val="bg1"/>
              </a:solidFill>
            </a:endParaRPr>
          </a:p>
        </p:txBody>
      </p:sp>
      <p:sp>
        <p:nvSpPr>
          <p:cNvPr id="6" name="Прямоугольник 5"/>
          <p:cNvSpPr/>
          <p:nvPr/>
        </p:nvSpPr>
        <p:spPr>
          <a:xfrm>
            <a:off x="2776448" y="404664"/>
            <a:ext cx="6516216" cy="954107"/>
          </a:xfrm>
          <a:prstGeom prst="rect">
            <a:avLst/>
          </a:prstGeom>
        </p:spPr>
        <p:txBody>
          <a:bodyPr wrap="square">
            <a:spAutoFit/>
          </a:bodyPr>
          <a:lstStyle/>
          <a:p>
            <a:r>
              <a:rPr lang="ru-RU" sz="2800" b="1" dirty="0" smtClean="0">
                <a:solidFill>
                  <a:srgbClr val="003300"/>
                </a:solidFill>
              </a:rPr>
              <a:t>Как обезопасить себя от </a:t>
            </a:r>
            <a:r>
              <a:rPr lang="ru-RU" sz="2800" b="1" dirty="0" err="1" smtClean="0">
                <a:solidFill>
                  <a:srgbClr val="003300"/>
                </a:solidFill>
              </a:rPr>
              <a:t>псевдоброкеров</a:t>
            </a:r>
            <a:r>
              <a:rPr lang="ru-RU" sz="2800" b="1" dirty="0" smtClean="0">
                <a:solidFill>
                  <a:srgbClr val="003300"/>
                </a:solidFill>
              </a:rPr>
              <a:t> и </a:t>
            </a:r>
            <a:r>
              <a:rPr lang="ru-RU" sz="2800" b="1" dirty="0" err="1" smtClean="0">
                <a:solidFill>
                  <a:srgbClr val="003300"/>
                </a:solidFill>
              </a:rPr>
              <a:t>псевдодилеров</a:t>
            </a:r>
            <a:r>
              <a:rPr lang="ru-RU" sz="2800" b="1" dirty="0" smtClean="0">
                <a:solidFill>
                  <a:srgbClr val="003300"/>
                </a:solidFill>
              </a:rPr>
              <a:t>?</a:t>
            </a:r>
            <a:endParaRPr lang="ru-RU" sz="2800" b="1" dirty="0">
              <a:solidFill>
                <a:srgbClr val="003300"/>
              </a:solidFill>
            </a:endParaRPr>
          </a:p>
        </p:txBody>
      </p:sp>
      <p:sp>
        <p:nvSpPr>
          <p:cNvPr id="4" name="Прямоугольник 3"/>
          <p:cNvSpPr/>
          <p:nvPr/>
        </p:nvSpPr>
        <p:spPr>
          <a:xfrm>
            <a:off x="2859723" y="1773689"/>
            <a:ext cx="6048672" cy="400110"/>
          </a:xfrm>
          <a:prstGeom prst="rect">
            <a:avLst/>
          </a:prstGeom>
        </p:spPr>
        <p:txBody>
          <a:bodyPr wrap="square">
            <a:spAutoFit/>
          </a:bodyPr>
          <a:lstStyle/>
          <a:p>
            <a:r>
              <a:rPr lang="ru-RU" sz="2000" b="1" dirty="0" smtClean="0"/>
              <a:t>Осторожно, лотерея!</a:t>
            </a:r>
            <a:endParaRPr lang="ru-RU" sz="2000" b="1" dirty="0"/>
          </a:p>
        </p:txBody>
      </p:sp>
      <p:sp>
        <p:nvSpPr>
          <p:cNvPr id="11" name="Прямоугольник 10"/>
          <p:cNvSpPr/>
          <p:nvPr/>
        </p:nvSpPr>
        <p:spPr>
          <a:xfrm>
            <a:off x="2844361" y="2492896"/>
            <a:ext cx="6048672" cy="2862322"/>
          </a:xfrm>
          <a:prstGeom prst="rect">
            <a:avLst/>
          </a:prstGeom>
        </p:spPr>
        <p:txBody>
          <a:bodyPr wrap="square">
            <a:spAutoFit/>
          </a:bodyPr>
          <a:lstStyle/>
          <a:p>
            <a:r>
              <a:rPr lang="ru-RU" dirty="0" smtClean="0"/>
              <a:t>Клиент невнимательно читает договор, который подписывает с якобы брокерской компанией. Когда клиент пытается получить свои деньги, компания отказывает, ссылаясь на договор, где указано, что клиент участвовал в лотерее. Получается, что клиенту «просто не повезло» и он проиграл свои деньги.</a:t>
            </a:r>
          </a:p>
          <a:p>
            <a:endParaRPr lang="ru-RU" dirty="0" smtClean="0"/>
          </a:p>
          <a:p>
            <a:r>
              <a:rPr lang="ru-RU" b="1" dirty="0" smtClean="0"/>
              <a:t>Будьте бдительны!</a:t>
            </a:r>
            <a:r>
              <a:rPr lang="ru-RU" dirty="0" smtClean="0"/>
              <a:t> Всегда внимательно читайте договоры, которые вы подписываете. При любых сомнениях берите время на более детальное изучение документов.</a:t>
            </a:r>
            <a:endParaRPr lang="ru-RU" dirty="0"/>
          </a:p>
        </p:txBody>
      </p:sp>
    </p:spTree>
    <p:extLst>
      <p:ext uri="{BB962C8B-B14F-4D97-AF65-F5344CB8AC3E}">
        <p14:creationId xmlns:p14="http://schemas.microsoft.com/office/powerpoint/2010/main" val="2093767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32</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Способы обмана</a:t>
            </a:r>
          </a:p>
        </p:txBody>
      </p:sp>
      <p:sp>
        <p:nvSpPr>
          <p:cNvPr id="6" name="Прямоугольник 5"/>
          <p:cNvSpPr/>
          <p:nvPr/>
        </p:nvSpPr>
        <p:spPr>
          <a:xfrm>
            <a:off x="2776448" y="404664"/>
            <a:ext cx="6516216" cy="523220"/>
          </a:xfrm>
          <a:prstGeom prst="rect">
            <a:avLst/>
          </a:prstGeom>
        </p:spPr>
        <p:txBody>
          <a:bodyPr wrap="square">
            <a:spAutoFit/>
          </a:bodyPr>
          <a:lstStyle/>
          <a:p>
            <a:r>
              <a:rPr lang="ru-RU" sz="2800" b="1" dirty="0" smtClean="0">
                <a:solidFill>
                  <a:srgbClr val="003300"/>
                </a:solidFill>
              </a:rPr>
              <a:t>Как обманывают мошенники</a:t>
            </a:r>
          </a:p>
        </p:txBody>
      </p:sp>
      <p:sp>
        <p:nvSpPr>
          <p:cNvPr id="9" name="Прямоугольник 8"/>
          <p:cNvSpPr/>
          <p:nvPr/>
        </p:nvSpPr>
        <p:spPr>
          <a:xfrm>
            <a:off x="2798706" y="1052736"/>
            <a:ext cx="6093774" cy="646331"/>
          </a:xfrm>
          <a:prstGeom prst="rect">
            <a:avLst/>
          </a:prstGeom>
        </p:spPr>
        <p:txBody>
          <a:bodyPr wrap="square">
            <a:spAutoFit/>
          </a:bodyPr>
          <a:lstStyle/>
          <a:p>
            <a:r>
              <a:rPr lang="ru-RU" b="1" dirty="0">
                <a:solidFill>
                  <a:srgbClr val="003300"/>
                </a:solidFill>
              </a:rPr>
              <a:t>Узнайте о распространённых </a:t>
            </a:r>
            <a:r>
              <a:rPr lang="ru-RU" b="1" dirty="0" smtClean="0">
                <a:solidFill>
                  <a:srgbClr val="003300"/>
                </a:solidFill>
              </a:rPr>
              <a:t>приёмах злоумышленников </a:t>
            </a:r>
            <a:r>
              <a:rPr lang="ru-RU" b="1" dirty="0">
                <a:solidFill>
                  <a:srgbClr val="003300"/>
                </a:solidFill>
              </a:rPr>
              <a:t>и не </a:t>
            </a:r>
            <a:r>
              <a:rPr lang="ru-RU" b="1" dirty="0" smtClean="0">
                <a:solidFill>
                  <a:srgbClr val="003300"/>
                </a:solidFill>
              </a:rPr>
              <a:t>дайте им </a:t>
            </a:r>
            <a:r>
              <a:rPr lang="ru-RU" b="1" dirty="0">
                <a:solidFill>
                  <a:srgbClr val="003300"/>
                </a:solidFill>
              </a:rPr>
              <a:t>себя обмануть</a:t>
            </a:r>
          </a:p>
        </p:txBody>
      </p:sp>
      <p:pic>
        <p:nvPicPr>
          <p:cNvPr id="266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91422" y="4581128"/>
            <a:ext cx="2073923" cy="169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2776340" y="1916832"/>
            <a:ext cx="6116139" cy="369332"/>
          </a:xfrm>
          <a:prstGeom prst="rect">
            <a:avLst/>
          </a:prstGeom>
        </p:spPr>
        <p:txBody>
          <a:bodyPr wrap="square">
            <a:spAutoFit/>
          </a:bodyPr>
          <a:lstStyle/>
          <a:p>
            <a:r>
              <a:rPr lang="ru-RU" b="1" dirty="0" smtClean="0"/>
              <a:t>Ситуация 1. «Звонок из службы безопасности банка»</a:t>
            </a:r>
            <a:endParaRPr lang="ru-RU" b="1" dirty="0"/>
          </a:p>
        </p:txBody>
      </p:sp>
      <p:sp>
        <p:nvSpPr>
          <p:cNvPr id="13" name="Прямоугольник 12"/>
          <p:cNvSpPr/>
          <p:nvPr/>
        </p:nvSpPr>
        <p:spPr>
          <a:xfrm>
            <a:off x="2776448" y="2420888"/>
            <a:ext cx="4572000" cy="3693319"/>
          </a:xfrm>
          <a:prstGeom prst="rect">
            <a:avLst/>
          </a:prstGeom>
        </p:spPr>
        <p:txBody>
          <a:bodyPr>
            <a:spAutoFit/>
          </a:bodyPr>
          <a:lstStyle/>
          <a:p>
            <a:r>
              <a:rPr lang="ru-RU" dirty="0" smtClean="0"/>
              <a:t>Вам звонит незнакомец</a:t>
            </a:r>
          </a:p>
          <a:p>
            <a:endParaRPr lang="ru-RU" dirty="0" smtClean="0"/>
          </a:p>
          <a:p>
            <a:r>
              <a:rPr lang="ru-RU" dirty="0" smtClean="0"/>
              <a:t>Номер входящего звонка очень похож на номер банка, а звонящий представляется «сотрудником службы безопасности банка».</a:t>
            </a:r>
          </a:p>
          <a:p>
            <a:endParaRPr lang="ru-RU" dirty="0" smtClean="0"/>
          </a:p>
          <a:p>
            <a:r>
              <a:rPr lang="ru-RU" dirty="0" smtClean="0"/>
              <a:t>У мошенников есть возможность звонить с номеров, похожих на официальные номера банка, например, таких: +7900, +900</a:t>
            </a:r>
          </a:p>
          <a:p>
            <a:endParaRPr lang="ru-RU" dirty="0" smtClean="0"/>
          </a:p>
          <a:p>
            <a:r>
              <a:rPr lang="ru-RU" dirty="0" smtClean="0"/>
              <a:t>Злоумышленники могут поменять одну цифру в номере, которую вы не заметите и подумаете, что это банковский номер.</a:t>
            </a:r>
            <a:endParaRPr lang="ru-RU" dirty="0"/>
          </a:p>
        </p:txBody>
      </p:sp>
    </p:spTree>
    <p:extLst>
      <p:ext uri="{BB962C8B-B14F-4D97-AF65-F5344CB8AC3E}">
        <p14:creationId xmlns:p14="http://schemas.microsoft.com/office/powerpoint/2010/main" val="757467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33</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Способы обмана</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Как обманывают мошенники</a:t>
            </a:r>
          </a:p>
        </p:txBody>
      </p:sp>
      <p:pic>
        <p:nvPicPr>
          <p:cNvPr id="266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91422" y="4581128"/>
            <a:ext cx="2073923" cy="169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76339" y="724922"/>
            <a:ext cx="6265125" cy="3754874"/>
          </a:xfrm>
          <a:prstGeom prst="rect">
            <a:avLst/>
          </a:prstGeom>
        </p:spPr>
        <p:txBody>
          <a:bodyPr wrap="square">
            <a:spAutoFit/>
          </a:bodyPr>
          <a:lstStyle/>
          <a:p>
            <a:r>
              <a:rPr lang="ru-RU" sz="1400" b="1" dirty="0" smtClean="0"/>
              <a:t>У вас просят конфиденциальные данные</a:t>
            </a:r>
          </a:p>
          <a:p>
            <a:endParaRPr lang="ru-RU" sz="1400" dirty="0" smtClean="0"/>
          </a:p>
          <a:p>
            <a:r>
              <a:rPr lang="ru-RU" sz="1400" dirty="0" smtClean="0"/>
              <a:t>Мошенник сообщает, что «банк выявил подозрительную операцию» или «в системе произошел сбой».</a:t>
            </a:r>
          </a:p>
          <a:p>
            <a:endParaRPr lang="ru-RU" sz="1400" dirty="0" smtClean="0"/>
          </a:p>
          <a:p>
            <a:r>
              <a:rPr lang="ru-RU" sz="1400" dirty="0" smtClean="0"/>
              <a:t>Он просит у вас полные данные карты, CVV- или CCV-код, код из СМС или пароли от Сбербанк Онлайн. Это нужно якобы «для сохранности ваших денег».</a:t>
            </a:r>
          </a:p>
          <a:p>
            <a:endParaRPr lang="ru-RU" sz="1400" dirty="0" smtClean="0"/>
          </a:p>
          <a:p>
            <a:r>
              <a:rPr lang="ru-RU" sz="1400" b="1" dirty="0" smtClean="0"/>
              <a:t>Как мошенник может вас убеждать</a:t>
            </a:r>
          </a:p>
          <a:p>
            <a:endParaRPr lang="ru-RU" sz="1400" dirty="0" smtClean="0"/>
          </a:p>
          <a:p>
            <a:r>
              <a:rPr lang="ru-RU" sz="1400" dirty="0" smtClean="0"/>
              <a:t>• «Мы звоним с официального номера, проверьте на сайте».</a:t>
            </a:r>
          </a:p>
          <a:p>
            <a:r>
              <a:rPr lang="ru-RU" sz="1400" dirty="0" smtClean="0"/>
              <a:t>•  «В целях конфиденциальности я включаю программу-робот, которая защитит ваши конфиденциальные данные» (вы слышите в трубке лёгкий шелест).</a:t>
            </a:r>
          </a:p>
          <a:p>
            <a:r>
              <a:rPr lang="ru-RU" sz="1400" dirty="0" smtClean="0"/>
              <a:t>• Для убедительности он называет ваши персональные данные и просит перевести деньги «на защищённый счет, который закреплён за персональным менеджером — это нужно для безопасности, а потом вы сможете вернуть деньги».</a:t>
            </a:r>
            <a:endParaRPr lang="ru-RU" sz="1400" dirty="0"/>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263530"/>
            <a:ext cx="4260701" cy="200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722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34</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Способы обмана</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Как обманывают мошенники</a:t>
            </a:r>
          </a:p>
        </p:txBody>
      </p:sp>
      <p:pic>
        <p:nvPicPr>
          <p:cNvPr id="266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91422" y="4581128"/>
            <a:ext cx="2073923" cy="169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4263530"/>
            <a:ext cx="4260701" cy="200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865621" y="764704"/>
            <a:ext cx="2041969" cy="369332"/>
          </a:xfrm>
          <a:prstGeom prst="rect">
            <a:avLst/>
          </a:prstGeom>
        </p:spPr>
        <p:txBody>
          <a:bodyPr wrap="none">
            <a:spAutoFit/>
          </a:bodyPr>
          <a:lstStyle/>
          <a:p>
            <a:r>
              <a:rPr lang="ru-RU" b="1" dirty="0"/>
              <a:t>Как защитить себя</a:t>
            </a:r>
            <a:endParaRPr lang="ru-RU" dirty="0"/>
          </a:p>
        </p:txBody>
      </p:sp>
      <p:sp>
        <p:nvSpPr>
          <p:cNvPr id="13" name="Прямоугольник 12"/>
          <p:cNvSpPr/>
          <p:nvPr/>
        </p:nvSpPr>
        <p:spPr>
          <a:xfrm>
            <a:off x="2816421" y="1370430"/>
            <a:ext cx="6248924" cy="2893100"/>
          </a:xfrm>
          <a:prstGeom prst="rect">
            <a:avLst/>
          </a:prstGeom>
        </p:spPr>
        <p:txBody>
          <a:bodyPr wrap="square">
            <a:spAutoFit/>
          </a:bodyPr>
          <a:lstStyle/>
          <a:p>
            <a:r>
              <a:rPr lang="ru-RU" sz="1600" dirty="0" smtClean="0"/>
              <a:t>• Запишите номера банка в адресную книгу своего телефона:</a:t>
            </a:r>
          </a:p>
          <a:p>
            <a:r>
              <a:rPr lang="ru-RU" sz="1600" b="1" dirty="0" smtClean="0">
                <a:solidFill>
                  <a:srgbClr val="00B050"/>
                </a:solidFill>
              </a:rPr>
              <a:t>900, 8 800 555-55-50</a:t>
            </a:r>
          </a:p>
          <a:p>
            <a:r>
              <a:rPr lang="ru-RU" sz="1600" dirty="0" smtClean="0"/>
              <a:t>• Если звонок будет с другого номера, он отобразится как неизвестный.</a:t>
            </a:r>
          </a:p>
          <a:p>
            <a:r>
              <a:rPr lang="ru-RU" sz="1600" dirty="0" smtClean="0"/>
              <a:t>• Не совершайте никаких операций по инструкциям звонящего. Все операции для защиты карты сотрудник банка делает сам.</a:t>
            </a:r>
          </a:p>
          <a:p>
            <a:r>
              <a:rPr lang="ru-RU" sz="1600" dirty="0" smtClean="0"/>
              <a:t>• Сразу заканчивайте разговор. Работник банка никогда не попросит у вас секретные данные от карты или интернет-банка.</a:t>
            </a:r>
          </a:p>
          <a:p>
            <a:r>
              <a:rPr lang="ru-RU" sz="1600" dirty="0" smtClean="0"/>
              <a:t>• Проверьте, не было ли сомнительных операций за время разговора. Если успели что-то сообщить мошенникам, сразу позвоните в банк на номер 900 и сообщите о случившемся.</a:t>
            </a:r>
            <a:endParaRPr lang="ru-RU" sz="1600" dirty="0"/>
          </a:p>
        </p:txBody>
      </p:sp>
    </p:spTree>
    <p:extLst>
      <p:ext uri="{BB962C8B-B14F-4D97-AF65-F5344CB8AC3E}">
        <p14:creationId xmlns:p14="http://schemas.microsoft.com/office/powerpoint/2010/main" val="2989492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534" y="662173"/>
            <a:ext cx="2228811" cy="120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35</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Способы обмана</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Как обманывают мошенники</a:t>
            </a:r>
          </a:p>
        </p:txBody>
      </p:sp>
      <p:pic>
        <p:nvPicPr>
          <p:cNvPr id="266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91422" y="4581128"/>
            <a:ext cx="2073923" cy="169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64396" y="764704"/>
            <a:ext cx="3650615" cy="369332"/>
          </a:xfrm>
          <a:prstGeom prst="rect">
            <a:avLst/>
          </a:prstGeom>
        </p:spPr>
        <p:txBody>
          <a:bodyPr wrap="none">
            <a:spAutoFit/>
          </a:bodyPr>
          <a:lstStyle/>
          <a:p>
            <a:r>
              <a:rPr lang="ru-RU" b="1" dirty="0"/>
              <a:t>Ситуация 2. «Перевод по ошибке»</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782238" y="1484892"/>
            <a:ext cx="5390162" cy="2031325"/>
          </a:xfrm>
          <a:prstGeom prst="rect">
            <a:avLst/>
          </a:prstGeom>
        </p:spPr>
        <p:txBody>
          <a:bodyPr wrap="square">
            <a:spAutoFit/>
          </a:bodyPr>
          <a:lstStyle/>
          <a:p>
            <a:r>
              <a:rPr lang="ru-RU" sz="1400" dirty="0" smtClean="0"/>
              <a:t>Вы оставили своё имя и номер телефона на сайте бесплатных объявлений</a:t>
            </a:r>
          </a:p>
          <a:p>
            <a:r>
              <a:rPr lang="ru-RU" sz="1400" dirty="0" smtClean="0"/>
              <a:t>Вскоре кто-то присылает вам с мобильного телефона СМС, подделанное под банковское сообщение об операции.</a:t>
            </a:r>
          </a:p>
          <a:p>
            <a:r>
              <a:rPr lang="ru-RU" sz="1400" dirty="0" smtClean="0"/>
              <a:t>Затем с другого номера приходит СМС с просьбой вернуть деньги.</a:t>
            </a:r>
          </a:p>
          <a:p>
            <a:endParaRPr lang="ru-RU" sz="1400" dirty="0" smtClean="0"/>
          </a:p>
          <a:p>
            <a:r>
              <a:rPr lang="ru-RU" sz="1400" b="1" dirty="0" smtClean="0"/>
              <a:t>Мошенники исчезают после перевода</a:t>
            </a:r>
          </a:p>
          <a:p>
            <a:r>
              <a:rPr lang="ru-RU" sz="1400" dirty="0" smtClean="0"/>
              <a:t>Если вы самостоятельно сделали перевод, деньги вернуть не получится.</a:t>
            </a:r>
            <a:endParaRPr lang="ru-RU" sz="1400" dirty="0"/>
          </a:p>
        </p:txBody>
      </p:sp>
      <p:sp>
        <p:nvSpPr>
          <p:cNvPr id="15" name="Прямоугольник 14"/>
          <p:cNvSpPr/>
          <p:nvPr/>
        </p:nvSpPr>
        <p:spPr>
          <a:xfrm>
            <a:off x="2817936" y="3616522"/>
            <a:ext cx="4922415" cy="2677656"/>
          </a:xfrm>
          <a:prstGeom prst="rect">
            <a:avLst/>
          </a:prstGeom>
        </p:spPr>
        <p:txBody>
          <a:bodyPr wrap="square">
            <a:spAutoFit/>
          </a:bodyPr>
          <a:lstStyle/>
          <a:p>
            <a:r>
              <a:rPr lang="ru-RU" sz="1400" b="1" dirty="0" smtClean="0"/>
              <a:t>Как защитить себя</a:t>
            </a:r>
          </a:p>
          <a:p>
            <a:endParaRPr lang="ru-RU" sz="1400" dirty="0" smtClean="0"/>
          </a:p>
          <a:p>
            <a:r>
              <a:rPr lang="ru-RU" sz="1400" dirty="0" smtClean="0"/>
              <a:t>• Проверьте номер, с которого пришла СМС.</a:t>
            </a:r>
          </a:p>
          <a:p>
            <a:r>
              <a:rPr lang="ru-RU" sz="1400" dirty="0" smtClean="0"/>
              <a:t>• Помните: банк присылает СМС только с номеров 900 или 9000.</a:t>
            </a:r>
          </a:p>
          <a:p>
            <a:r>
              <a:rPr lang="ru-RU" sz="1400" dirty="0" smtClean="0"/>
              <a:t>• Проверьте баланс своей карты, чтобы убедиться, действительно ли деньги поступили на счёт.</a:t>
            </a:r>
          </a:p>
          <a:p>
            <a:r>
              <a:rPr lang="ru-RU" sz="1400" dirty="0" smtClean="0"/>
              <a:t>• Если заподозрили СМС-мошенничество, сразу обратитесь к своему персональному менеджеру или позвоните в банк на номер 900, или на номер, указанный на обратной стороне карты, либо через мобильное приложение СБОЛ.</a:t>
            </a:r>
          </a:p>
          <a:p>
            <a:r>
              <a:rPr lang="ru-RU" sz="1400" dirty="0" smtClean="0"/>
              <a:t>• Для удобства </a:t>
            </a:r>
            <a:r>
              <a:rPr lang="ru-RU" sz="1400" dirty="0" err="1" smtClean="0"/>
              <a:t>внешите</a:t>
            </a:r>
            <a:r>
              <a:rPr lang="ru-RU" sz="1400" dirty="0" smtClean="0"/>
              <a:t> номера банка в телефонную книгу.</a:t>
            </a:r>
            <a:endParaRPr lang="ru-RU" sz="1400" dirty="0"/>
          </a:p>
        </p:txBody>
      </p:sp>
    </p:spTree>
    <p:extLst>
      <p:ext uri="{BB962C8B-B14F-4D97-AF65-F5344CB8AC3E}">
        <p14:creationId xmlns:p14="http://schemas.microsoft.com/office/powerpoint/2010/main" val="3311013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2402" y="1773689"/>
            <a:ext cx="1651962" cy="1195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36</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Способы обмана</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Как обманывают мошенники</a:t>
            </a:r>
          </a:p>
        </p:txBody>
      </p:sp>
      <p:pic>
        <p:nvPicPr>
          <p:cNvPr id="266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91422" y="4581128"/>
            <a:ext cx="2073923" cy="169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64396" y="764704"/>
            <a:ext cx="5091202" cy="369332"/>
          </a:xfrm>
          <a:prstGeom prst="rect">
            <a:avLst/>
          </a:prstGeom>
        </p:spPr>
        <p:txBody>
          <a:bodyPr wrap="none">
            <a:spAutoFit/>
          </a:bodyPr>
          <a:lstStyle/>
          <a:p>
            <a:r>
              <a:rPr lang="ru-RU" b="1" dirty="0" smtClean="0"/>
              <a:t>Ситуация 3. «Брокерские или дилерские услуги»</a:t>
            </a:r>
            <a:endParaRPr lang="ru-RU" b="1" dirty="0"/>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736872" y="1340768"/>
            <a:ext cx="6155608" cy="2123658"/>
          </a:xfrm>
          <a:prstGeom prst="rect">
            <a:avLst/>
          </a:prstGeom>
        </p:spPr>
        <p:txBody>
          <a:bodyPr wrap="square">
            <a:spAutoFit/>
          </a:bodyPr>
          <a:lstStyle/>
          <a:p>
            <a:r>
              <a:rPr lang="ru-RU" sz="1200" b="1" dirty="0" smtClean="0"/>
              <a:t>«Выгодные инвестиции»</a:t>
            </a:r>
          </a:p>
          <a:p>
            <a:r>
              <a:rPr lang="ru-RU" sz="1200" u="sng" dirty="0" smtClean="0"/>
              <a:t>Вариант 1.</a:t>
            </a:r>
            <a:r>
              <a:rPr lang="ru-RU" sz="1200" dirty="0" smtClean="0"/>
              <a:t> Вам звонит незнакомец, который называет себя представителем брокерской или дилерской компании, предлагает инвестировать деньги и обещает высокий доход.</a:t>
            </a:r>
          </a:p>
          <a:p>
            <a:r>
              <a:rPr lang="ru-RU" sz="1200" dirty="0" smtClean="0"/>
              <a:t>Вы соглашаетесь открыть счёт и самостоятельно переводите деньги на карту третьего лица. </a:t>
            </a:r>
            <a:r>
              <a:rPr lang="ru-RU" sz="1200" b="1" dirty="0" smtClean="0"/>
              <a:t>Мошенники пропадают, вернуть деньги невозможно.</a:t>
            </a:r>
          </a:p>
          <a:p>
            <a:endParaRPr lang="ru-RU" sz="1200" dirty="0" smtClean="0"/>
          </a:p>
          <a:p>
            <a:r>
              <a:rPr lang="ru-RU" sz="1200" b="1" dirty="0" smtClean="0"/>
              <a:t>Бинарные опционы</a:t>
            </a:r>
          </a:p>
          <a:p>
            <a:r>
              <a:rPr lang="ru-RU" sz="1200" u="sng" dirty="0" smtClean="0"/>
              <a:t>Вариант 2.</a:t>
            </a:r>
            <a:r>
              <a:rPr lang="ru-RU" sz="1200" dirty="0" smtClean="0"/>
              <a:t> Вы регистрируетесь на сайте бинарных опционов.</a:t>
            </a:r>
          </a:p>
          <a:p>
            <a:r>
              <a:rPr lang="ru-RU" sz="1200" dirty="0" smtClean="0"/>
              <a:t>После пополнения баланса вы получаете уведомление о получении «бонусных доходов».</a:t>
            </a:r>
          </a:p>
          <a:p>
            <a:r>
              <a:rPr lang="ru-RU" sz="1200" dirty="0" smtClean="0"/>
              <a:t>Чтобы вывести эти деньги, вам нужно повысить «торговый статус». Для этого вы вносите на счёт дополнительную сумму. </a:t>
            </a:r>
            <a:r>
              <a:rPr lang="ru-RU" sz="1200" b="1" dirty="0" smtClean="0"/>
              <a:t>Мошенники пропадают, вернуть деньги невозможно.</a:t>
            </a:r>
            <a:endParaRPr lang="ru-RU" sz="1200" b="1" dirty="0"/>
          </a:p>
        </p:txBody>
      </p:sp>
      <p:sp>
        <p:nvSpPr>
          <p:cNvPr id="13" name="Прямоугольник 12"/>
          <p:cNvSpPr/>
          <p:nvPr/>
        </p:nvSpPr>
        <p:spPr>
          <a:xfrm>
            <a:off x="2811509" y="3630226"/>
            <a:ext cx="4964012" cy="2123658"/>
          </a:xfrm>
          <a:prstGeom prst="rect">
            <a:avLst/>
          </a:prstGeom>
        </p:spPr>
        <p:txBody>
          <a:bodyPr wrap="square">
            <a:spAutoFit/>
          </a:bodyPr>
          <a:lstStyle/>
          <a:p>
            <a:r>
              <a:rPr lang="ru-RU" sz="1200" b="1" dirty="0" smtClean="0"/>
              <a:t>Как защитить себя</a:t>
            </a:r>
          </a:p>
          <a:p>
            <a:endParaRPr lang="ru-RU" sz="1200" dirty="0" smtClean="0"/>
          </a:p>
          <a:p>
            <a:r>
              <a:rPr lang="ru-RU" sz="1200" dirty="0" smtClean="0"/>
              <a:t>• Проверьте лицензию. Прежде чем переводить деньги брокерской  компании, убедитесь, что у неё есть лицензия. Список компаний с лицензиями на осуществление брокерской или дилерской деятельности есть на сайте Центрального банка РФ.</a:t>
            </a:r>
          </a:p>
          <a:p>
            <a:r>
              <a:rPr lang="ru-RU" sz="1200" dirty="0" smtClean="0"/>
              <a:t>• Проверьте реквизиты. Реальные брокерские или дилерские компании не просят перевести средства на карту обычного человека — это будет именно счёт компании.</a:t>
            </a:r>
          </a:p>
          <a:p>
            <a:r>
              <a:rPr lang="ru-RU" sz="1200" dirty="0" smtClean="0"/>
              <a:t>• Позвоните в банк по номеру </a:t>
            </a:r>
            <a:r>
              <a:rPr lang="ru-RU" sz="1200" b="1" dirty="0" smtClean="0">
                <a:solidFill>
                  <a:srgbClr val="00B050"/>
                </a:solidFill>
              </a:rPr>
              <a:t>900</a:t>
            </a:r>
            <a:r>
              <a:rPr lang="ru-RU" sz="1200" dirty="0" smtClean="0"/>
              <a:t>, если подозреваете, что столкнулись с мошенничеством.</a:t>
            </a:r>
            <a:endParaRPr lang="ru-RU" sz="1200" dirty="0"/>
          </a:p>
        </p:txBody>
      </p:sp>
    </p:spTree>
    <p:extLst>
      <p:ext uri="{BB962C8B-B14F-4D97-AF65-F5344CB8AC3E}">
        <p14:creationId xmlns:p14="http://schemas.microsoft.com/office/powerpoint/2010/main" val="4135718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5704" b="9701"/>
          <a:stretch/>
        </p:blipFill>
        <p:spPr bwMode="auto">
          <a:xfrm>
            <a:off x="7625274" y="4564559"/>
            <a:ext cx="1351672" cy="1642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37</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Способы обмана</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Как обманывают мошенники</a:t>
            </a:r>
          </a:p>
        </p:txBody>
      </p:sp>
      <p:sp>
        <p:nvSpPr>
          <p:cNvPr id="4" name="Прямоугольник 3"/>
          <p:cNvSpPr/>
          <p:nvPr/>
        </p:nvSpPr>
        <p:spPr>
          <a:xfrm>
            <a:off x="2864396" y="764704"/>
            <a:ext cx="3667222" cy="369332"/>
          </a:xfrm>
          <a:prstGeom prst="rect">
            <a:avLst/>
          </a:prstGeom>
        </p:spPr>
        <p:txBody>
          <a:bodyPr wrap="none">
            <a:spAutoFit/>
          </a:bodyPr>
          <a:lstStyle/>
          <a:p>
            <a:r>
              <a:rPr lang="ru-RU" b="1" dirty="0" smtClean="0"/>
              <a:t>Ситуация 4. «Опрос от Сбербанка»</a:t>
            </a:r>
            <a:endParaRPr lang="ru-RU" b="1" dirty="0"/>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2763428" y="1263531"/>
            <a:ext cx="6213518" cy="2554545"/>
          </a:xfrm>
          <a:prstGeom prst="rect">
            <a:avLst/>
          </a:prstGeom>
        </p:spPr>
        <p:txBody>
          <a:bodyPr wrap="square">
            <a:spAutoFit/>
          </a:bodyPr>
          <a:lstStyle/>
          <a:p>
            <a:r>
              <a:rPr lang="ru-RU" sz="1400" b="1" dirty="0" smtClean="0"/>
              <a:t>Вы получаете письмо или СМС о том, что Сбербанк проводит лотерею</a:t>
            </a:r>
          </a:p>
          <a:p>
            <a:endParaRPr lang="ru-RU" sz="500" dirty="0" smtClean="0"/>
          </a:p>
          <a:p>
            <a:r>
              <a:rPr lang="ru-RU" sz="1400" dirty="0" smtClean="0"/>
              <a:t>Вам предлагают пройти опрос по ссылке, вы кликаете и попадаете на </a:t>
            </a:r>
            <a:r>
              <a:rPr lang="ru-RU" sz="1400" dirty="0" err="1" smtClean="0"/>
              <a:t>фишинговый</a:t>
            </a:r>
            <a:r>
              <a:rPr lang="ru-RU" sz="1400" dirty="0" smtClean="0"/>
              <a:t> сайт.</a:t>
            </a:r>
          </a:p>
          <a:p>
            <a:endParaRPr lang="ru-RU" sz="500" dirty="0" smtClean="0"/>
          </a:p>
          <a:p>
            <a:r>
              <a:rPr lang="ru-RU" sz="1400" b="1" i="1" dirty="0" err="1" smtClean="0"/>
              <a:t>Фишинг</a:t>
            </a:r>
            <a:r>
              <a:rPr lang="ru-RU" sz="1400" i="1" dirty="0" smtClean="0"/>
              <a:t> — это когда у вас пытаются выудить секретную информацию, например, пароль от личного кабинета.</a:t>
            </a:r>
          </a:p>
          <a:p>
            <a:endParaRPr lang="ru-RU" sz="600" dirty="0"/>
          </a:p>
          <a:p>
            <a:r>
              <a:rPr lang="ru-RU" sz="1400" dirty="0" smtClean="0"/>
              <a:t>• Вы проходите «опрос» на сайте, и за это вам обещают крупную сумму вознаграждения, например, 150 тысяч рублей.</a:t>
            </a:r>
          </a:p>
          <a:p>
            <a:r>
              <a:rPr lang="ru-RU" sz="1400" dirty="0" smtClean="0"/>
              <a:t>• Но для подтверждения карты и перечисления бонусов вас просят перечислить «закрепительный платеж» в размере 150 рублей.</a:t>
            </a:r>
          </a:p>
          <a:p>
            <a:r>
              <a:rPr lang="ru-RU" sz="1400" dirty="0" smtClean="0"/>
              <a:t>• Вы отправляете деньги, а потом не можете связаться с мошенниками.</a:t>
            </a:r>
            <a:endParaRPr lang="ru-RU" sz="1400" dirty="0"/>
          </a:p>
        </p:txBody>
      </p:sp>
      <p:sp>
        <p:nvSpPr>
          <p:cNvPr id="15" name="Прямоугольник 14"/>
          <p:cNvSpPr/>
          <p:nvPr/>
        </p:nvSpPr>
        <p:spPr>
          <a:xfrm>
            <a:off x="2743394" y="3899045"/>
            <a:ext cx="4996958" cy="2354491"/>
          </a:xfrm>
          <a:prstGeom prst="rect">
            <a:avLst/>
          </a:prstGeom>
        </p:spPr>
        <p:txBody>
          <a:bodyPr wrap="square">
            <a:spAutoFit/>
          </a:bodyPr>
          <a:lstStyle/>
          <a:p>
            <a:r>
              <a:rPr lang="ru-RU" sz="1400" b="1" dirty="0" smtClean="0"/>
              <a:t>Как защитить себя</a:t>
            </a:r>
          </a:p>
          <a:p>
            <a:endParaRPr lang="ru-RU" sz="700" dirty="0" smtClean="0"/>
          </a:p>
          <a:p>
            <a:r>
              <a:rPr lang="ru-RU" sz="1400" dirty="0" smtClean="0"/>
              <a:t>• Настройте блокировку фальшивых сайтов в своём браузере. Когда оплачиваете покупки в интернете, проверяйте адрес сайта. Если домен не совпадает в точности с официальным названием сайта, не вводите данные.</a:t>
            </a:r>
          </a:p>
          <a:p>
            <a:r>
              <a:rPr lang="ru-RU" sz="1400" dirty="0" smtClean="0"/>
              <a:t>• Выбирайте защищённое </a:t>
            </a:r>
            <a:r>
              <a:rPr lang="ru-RU" sz="1400" dirty="0" err="1" smtClean="0"/>
              <a:t>интернет-соединение</a:t>
            </a:r>
            <a:r>
              <a:rPr lang="ru-RU" sz="1400" dirty="0" smtClean="0"/>
              <a:t>. Адрес сайта должен начинаться с букв </a:t>
            </a:r>
            <a:r>
              <a:rPr lang="ru-RU" sz="1400" dirty="0" err="1" smtClean="0"/>
              <a:t>https</a:t>
            </a:r>
            <a:r>
              <a:rPr lang="ru-RU" sz="1400" dirty="0" smtClean="0"/>
              <a:t>, а не с </a:t>
            </a:r>
            <a:r>
              <a:rPr lang="ru-RU" sz="1400" dirty="0" err="1" smtClean="0"/>
              <a:t>http</a:t>
            </a:r>
            <a:r>
              <a:rPr lang="ru-RU" sz="1400" dirty="0" smtClean="0"/>
              <a:t>, а в адресной строке должен отображаться значок в виде закрытого замка.</a:t>
            </a:r>
          </a:p>
          <a:p>
            <a:r>
              <a:rPr lang="ru-RU" sz="1400" dirty="0" smtClean="0"/>
              <a:t>• Подключите СМС-банк. Он понадобится для подтверждения платежа паролем от банка.</a:t>
            </a:r>
            <a:endParaRPr lang="ru-RU" sz="1400" dirty="0"/>
          </a:p>
        </p:txBody>
      </p:sp>
    </p:spTree>
    <p:extLst>
      <p:ext uri="{BB962C8B-B14F-4D97-AF65-F5344CB8AC3E}">
        <p14:creationId xmlns:p14="http://schemas.microsoft.com/office/powerpoint/2010/main" val="4177021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38</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776340" y="724922"/>
            <a:ext cx="6188148" cy="5586145"/>
          </a:xfrm>
          <a:prstGeom prst="rect">
            <a:avLst/>
          </a:prstGeom>
        </p:spPr>
        <p:txBody>
          <a:bodyPr wrap="square">
            <a:spAutoFit/>
          </a:bodyPr>
          <a:lstStyle/>
          <a:p>
            <a:r>
              <a:rPr lang="ru-RU" b="1" dirty="0" smtClean="0"/>
              <a:t>Кажется, меня атакуют мошенники. Что делать?</a:t>
            </a:r>
          </a:p>
          <a:p>
            <a:endParaRPr lang="ru-RU" sz="500" spc="-20" dirty="0" smtClean="0"/>
          </a:p>
          <a:p>
            <a:r>
              <a:rPr lang="ru-RU" sz="1600" spc="-20" dirty="0" smtClean="0"/>
              <a:t>Срочно позвоните в контактный центр Сбербанка на номер </a:t>
            </a:r>
            <a:r>
              <a:rPr lang="ru-RU" sz="1600" b="1" spc="-20" dirty="0" smtClean="0">
                <a:solidFill>
                  <a:srgbClr val="003300"/>
                </a:solidFill>
              </a:rPr>
              <a:t>900</a:t>
            </a:r>
            <a:r>
              <a:rPr lang="ru-RU" sz="1600" spc="-20" dirty="0" smtClean="0">
                <a:solidFill>
                  <a:srgbClr val="003300"/>
                </a:solidFill>
              </a:rPr>
              <a:t> </a:t>
            </a:r>
            <a:r>
              <a:rPr lang="ru-RU" sz="1600" spc="-20" dirty="0" smtClean="0"/>
              <a:t>(с мобильного телефона) или зайдите в Сбербанк Онлайн, выберите карту и нажмите «Заблокировать карту», после чего позвоните в банк.</a:t>
            </a:r>
          </a:p>
          <a:p>
            <a:endParaRPr lang="ru-RU" sz="1600" dirty="0" smtClean="0"/>
          </a:p>
          <a:p>
            <a:endParaRPr lang="ru-RU" sz="1600" dirty="0" smtClean="0"/>
          </a:p>
          <a:p>
            <a:r>
              <a:rPr lang="ru-RU" b="1" dirty="0" smtClean="0"/>
              <a:t>Мне пришло СМС о том, что мою карту заблокировали. </a:t>
            </a:r>
          </a:p>
          <a:p>
            <a:r>
              <a:rPr lang="ru-RU" b="1" dirty="0" smtClean="0"/>
              <a:t>Что делать?</a:t>
            </a:r>
          </a:p>
          <a:p>
            <a:endParaRPr lang="ru-RU" sz="1000" b="1" spc="-90" dirty="0" smtClean="0"/>
          </a:p>
          <a:p>
            <a:r>
              <a:rPr lang="ru-RU" sz="1600" b="1" dirty="0" smtClean="0"/>
              <a:t>Посмотрите, с какого номера пришло СМС:</a:t>
            </a:r>
          </a:p>
          <a:p>
            <a:r>
              <a:rPr lang="ru-RU" sz="1600" dirty="0" smtClean="0"/>
              <a:t>• Если сообщение пришло с номера </a:t>
            </a:r>
            <a:r>
              <a:rPr lang="ru-RU" sz="1600" b="1" dirty="0" smtClean="0">
                <a:solidFill>
                  <a:srgbClr val="003300"/>
                </a:solidFill>
              </a:rPr>
              <a:t>900</a:t>
            </a:r>
            <a:r>
              <a:rPr lang="ru-RU" sz="1600" dirty="0" smtClean="0"/>
              <a:t>, позвоните в банк любым</a:t>
            </a:r>
          </a:p>
          <a:p>
            <a:r>
              <a:rPr lang="ru-RU" sz="1600" dirty="0" smtClean="0"/>
              <a:t>удобным способом:</a:t>
            </a:r>
          </a:p>
          <a:p>
            <a:r>
              <a:rPr lang="ru-RU" sz="1600" dirty="0" smtClean="0"/>
              <a:t>— в контактный центр Сбербанка из мобильного приложения Сбербанк Онлайн</a:t>
            </a:r>
          </a:p>
          <a:p>
            <a:r>
              <a:rPr lang="ru-RU" sz="1600" dirty="0" smtClean="0"/>
              <a:t>— с мобильного телефона на номер </a:t>
            </a:r>
            <a:r>
              <a:rPr lang="ru-RU" sz="1600" b="1" dirty="0" smtClean="0">
                <a:solidFill>
                  <a:srgbClr val="003300"/>
                </a:solidFill>
              </a:rPr>
              <a:t>900</a:t>
            </a:r>
          </a:p>
          <a:p>
            <a:r>
              <a:rPr lang="ru-RU" sz="1600" dirty="0" smtClean="0"/>
              <a:t>— или с любого телефона на номер, указанный на обратной стороне</a:t>
            </a:r>
          </a:p>
          <a:p>
            <a:r>
              <a:rPr lang="ru-RU" sz="1600" dirty="0" smtClean="0"/>
              <a:t>карты. Сотрудник банка сообщит вам дальнейшие действия.</a:t>
            </a:r>
          </a:p>
          <a:p>
            <a:r>
              <a:rPr lang="ru-RU" sz="1600" dirty="0" smtClean="0"/>
              <a:t>• Если сообщение пришло с другого номера, вероятнее всего, его</a:t>
            </a:r>
          </a:p>
          <a:p>
            <a:r>
              <a:rPr lang="ru-RU" sz="1600" dirty="0" smtClean="0"/>
              <a:t>отправили мошенники. Перезванивать на этот номер «для разблокировки» нельзя. Если появились сомнения, действительно ли ваша карта заблокирована, вы можете позвонить в банк по номеру </a:t>
            </a:r>
            <a:r>
              <a:rPr lang="ru-RU" sz="1600" b="1" dirty="0" smtClean="0">
                <a:solidFill>
                  <a:srgbClr val="003300"/>
                </a:solidFill>
              </a:rPr>
              <a:t>900</a:t>
            </a:r>
            <a:r>
              <a:rPr lang="ru-RU" sz="1600" dirty="0" smtClean="0">
                <a:solidFill>
                  <a:srgbClr val="003300"/>
                </a:solidFill>
              </a:rPr>
              <a:t> </a:t>
            </a:r>
            <a:r>
              <a:rPr lang="ru-RU" sz="1600" dirty="0" smtClean="0"/>
              <a:t>и уточнить информацию.</a:t>
            </a:r>
            <a:endParaRPr lang="ru-RU" sz="1600" dirty="0"/>
          </a:p>
        </p:txBody>
      </p:sp>
    </p:spTree>
    <p:extLst>
      <p:ext uri="{BB962C8B-B14F-4D97-AF65-F5344CB8AC3E}">
        <p14:creationId xmlns:p14="http://schemas.microsoft.com/office/powerpoint/2010/main" val="1939991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3</a:t>
            </a:r>
            <a:endParaRPr lang="ru-RU" sz="20000" b="1" dirty="0">
              <a:solidFill>
                <a:schemeClr val="bg1"/>
              </a:solidFill>
            </a:endParaRPr>
          </a:p>
        </p:txBody>
      </p:sp>
      <p:sp>
        <p:nvSpPr>
          <p:cNvPr id="10" name="TextBox 9"/>
          <p:cNvSpPr txBox="1"/>
          <p:nvPr/>
        </p:nvSpPr>
        <p:spPr>
          <a:xfrm>
            <a:off x="251521" y="3212976"/>
            <a:ext cx="2088232" cy="707886"/>
          </a:xfrm>
          <a:prstGeom prst="rect">
            <a:avLst/>
          </a:prstGeom>
          <a:noFill/>
        </p:spPr>
        <p:txBody>
          <a:bodyPr wrap="square" rtlCol="0">
            <a:spAutoFit/>
          </a:bodyPr>
          <a:lstStyle/>
          <a:p>
            <a:r>
              <a:rPr lang="ru-RU" sz="2000" b="1" dirty="0" smtClean="0">
                <a:solidFill>
                  <a:schemeClr val="bg1"/>
                </a:solidFill>
              </a:rPr>
              <a:t>Сообщение о мошенничестве</a:t>
            </a:r>
            <a:endParaRPr lang="ru-RU" sz="2000" b="1" dirty="0">
              <a:solidFill>
                <a:schemeClr val="bg1"/>
              </a:solidFill>
            </a:endParaRPr>
          </a:p>
        </p:txBody>
      </p:sp>
      <p:sp>
        <p:nvSpPr>
          <p:cNvPr id="6" name="Прямоугольник 5"/>
          <p:cNvSpPr/>
          <p:nvPr/>
        </p:nvSpPr>
        <p:spPr>
          <a:xfrm>
            <a:off x="2849538" y="526643"/>
            <a:ext cx="6048104" cy="954107"/>
          </a:xfrm>
          <a:prstGeom prst="rect">
            <a:avLst/>
          </a:prstGeom>
        </p:spPr>
        <p:txBody>
          <a:bodyPr wrap="square">
            <a:spAutoFit/>
          </a:bodyPr>
          <a:lstStyle/>
          <a:p>
            <a:r>
              <a:rPr lang="ru-RU" sz="2800" b="1" dirty="0" smtClean="0">
                <a:solidFill>
                  <a:srgbClr val="003300"/>
                </a:solidFill>
              </a:rPr>
              <a:t>Давайте бороться</a:t>
            </a:r>
          </a:p>
          <a:p>
            <a:r>
              <a:rPr lang="ru-RU" sz="2800" b="1" dirty="0" smtClean="0">
                <a:solidFill>
                  <a:srgbClr val="003300"/>
                </a:solidFill>
              </a:rPr>
              <a:t>с мошенниками вместе</a:t>
            </a:r>
            <a:endParaRPr lang="ru-RU" sz="2800" b="1" dirty="0">
              <a:solidFill>
                <a:srgbClr val="003300"/>
              </a:solidFill>
            </a:endParaRPr>
          </a:p>
        </p:txBody>
      </p:sp>
      <p:sp>
        <p:nvSpPr>
          <p:cNvPr id="9" name="Прямоугольник 8"/>
          <p:cNvSpPr/>
          <p:nvPr/>
        </p:nvSpPr>
        <p:spPr>
          <a:xfrm>
            <a:off x="2849538" y="2132856"/>
            <a:ext cx="5970934" cy="2554545"/>
          </a:xfrm>
          <a:prstGeom prst="rect">
            <a:avLst/>
          </a:prstGeom>
        </p:spPr>
        <p:txBody>
          <a:bodyPr wrap="square">
            <a:spAutoFit/>
          </a:bodyPr>
          <a:lstStyle/>
          <a:p>
            <a:r>
              <a:rPr lang="ru-RU" sz="2000" dirty="0" smtClean="0"/>
              <a:t>Вы столкнулись с чем-то подозрительным — например, обнаружили поддельный сайт или аккаунт в </a:t>
            </a:r>
            <a:r>
              <a:rPr lang="ru-RU" sz="2000" dirty="0" err="1" smtClean="0"/>
              <a:t>соцсетях</a:t>
            </a:r>
            <a:r>
              <a:rPr lang="ru-RU" sz="2000" dirty="0" smtClean="0"/>
              <a:t> с логотипом Сбербанка?</a:t>
            </a:r>
          </a:p>
          <a:p>
            <a:r>
              <a:rPr lang="ru-RU" sz="2000" dirty="0" smtClean="0"/>
              <a:t>Или стали свидетелем действий мошенников — например, они под видом сотрудников позвонили вашим родственникам?</a:t>
            </a:r>
          </a:p>
          <a:p>
            <a:endParaRPr lang="ru-RU" sz="2000" dirty="0" smtClean="0"/>
          </a:p>
          <a:p>
            <a:r>
              <a:rPr lang="ru-RU" sz="2000" b="1" dirty="0" smtClean="0">
                <a:solidFill>
                  <a:srgbClr val="003300"/>
                </a:solidFill>
              </a:rPr>
              <a:t>Напишите нам, мы примем меры.</a:t>
            </a:r>
            <a:endParaRPr lang="ru-RU" sz="2000" b="1" dirty="0">
              <a:solidFill>
                <a:srgbClr val="003300"/>
              </a:solidFill>
            </a:endParaRPr>
          </a:p>
        </p:txBody>
      </p:sp>
      <p:sp>
        <p:nvSpPr>
          <p:cNvPr id="15" name="Прямоугольник 14"/>
          <p:cNvSpPr/>
          <p:nvPr/>
        </p:nvSpPr>
        <p:spPr>
          <a:xfrm>
            <a:off x="2849538" y="4687401"/>
            <a:ext cx="5898926" cy="338554"/>
          </a:xfrm>
          <a:prstGeom prst="rect">
            <a:avLst/>
          </a:prstGeom>
        </p:spPr>
        <p:txBody>
          <a:bodyPr wrap="square">
            <a:spAutoFit/>
          </a:bodyPr>
          <a:lstStyle/>
          <a:p>
            <a:r>
              <a:rPr lang="en-US" sz="1600" b="1" u="sng" dirty="0" smtClean="0">
                <a:solidFill>
                  <a:srgbClr val="0000FF"/>
                </a:solidFill>
              </a:rPr>
              <a:t>https://</a:t>
            </a:r>
            <a:r>
              <a:rPr lang="en-US" sz="1600" b="1" u="sng" dirty="0" smtClean="0">
                <a:solidFill>
                  <a:srgbClr val="0000FF"/>
                </a:solidFill>
                <a:hlinkClick r:id="rId3"/>
              </a:rPr>
              <a:t>www.sberbank.ru/ru/person/dist_services/warning/form</a:t>
            </a:r>
            <a:endParaRPr lang="ru-RU" sz="1600" b="1" u="sng" dirty="0">
              <a:solidFill>
                <a:srgbClr val="0000FF"/>
              </a:solidFill>
            </a:endParaRPr>
          </a:p>
        </p:txBody>
      </p:sp>
    </p:spTree>
    <p:extLst>
      <p:ext uri="{BB962C8B-B14F-4D97-AF65-F5344CB8AC3E}">
        <p14:creationId xmlns:p14="http://schemas.microsoft.com/office/powerpoint/2010/main" val="4137422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39</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699792" y="836712"/>
            <a:ext cx="6264696" cy="5124480"/>
          </a:xfrm>
          <a:prstGeom prst="rect">
            <a:avLst/>
          </a:prstGeom>
        </p:spPr>
        <p:txBody>
          <a:bodyPr wrap="square">
            <a:spAutoFit/>
          </a:bodyPr>
          <a:lstStyle/>
          <a:p>
            <a:r>
              <a:rPr lang="ru-RU" b="1" dirty="0" smtClean="0"/>
              <a:t>Мне пришло СМС о том, что по моей карте проведена операция, но я эту операцию не совершал. Что делать?</a:t>
            </a:r>
          </a:p>
          <a:p>
            <a:endParaRPr lang="ru-RU" sz="100" dirty="0" smtClean="0"/>
          </a:p>
          <a:p>
            <a:r>
              <a:rPr lang="ru-RU" sz="1600" dirty="0" smtClean="0"/>
              <a:t>Если вы зарегистрированы в Сбербанк Онлайн, проверьте последние операции в своем личном кабинете или мобильном приложении. Если там нет такой операции, напишите нам прямо сейчас. После этого удалите СМС. Если же вы действительно видите такую операцию в истории операций, но не совершали её, позвоните в банк любым удобным способом: — в контактный центр Сбербанка из мобильного приложения Сбербанк Онлайн — с мобильного телефона на номер </a:t>
            </a:r>
            <a:r>
              <a:rPr lang="ru-RU" sz="1600" b="1" dirty="0">
                <a:solidFill>
                  <a:srgbClr val="003300"/>
                </a:solidFill>
              </a:rPr>
              <a:t>900</a:t>
            </a:r>
            <a:r>
              <a:rPr lang="ru-RU" sz="1600" dirty="0" smtClean="0"/>
              <a:t> — или с любого телефона на номер, указанный на обратной стороне карты.</a:t>
            </a:r>
          </a:p>
          <a:p>
            <a:endParaRPr lang="ru-RU" sz="1600" dirty="0" smtClean="0"/>
          </a:p>
          <a:p>
            <a:endParaRPr lang="ru-RU" sz="1600" dirty="0" smtClean="0"/>
          </a:p>
          <a:p>
            <a:r>
              <a:rPr lang="ru-RU" b="1" dirty="0"/>
              <a:t>Мне пришло СМС с номера 9000, а не 900. Это мошенники?</a:t>
            </a:r>
          </a:p>
          <a:p>
            <a:endParaRPr lang="ru-RU" sz="900" dirty="0" smtClean="0"/>
          </a:p>
          <a:p>
            <a:r>
              <a:rPr lang="ru-RU" sz="1600" dirty="0" smtClean="0"/>
              <a:t>Нет. С номера </a:t>
            </a:r>
            <a:r>
              <a:rPr lang="ru-RU" sz="1600" b="1" dirty="0" smtClean="0">
                <a:solidFill>
                  <a:srgbClr val="003300"/>
                </a:solidFill>
              </a:rPr>
              <a:t>9000</a:t>
            </a:r>
            <a:r>
              <a:rPr lang="ru-RU" sz="1600" dirty="0" smtClean="0">
                <a:solidFill>
                  <a:srgbClr val="003300"/>
                </a:solidFill>
              </a:rPr>
              <a:t> </a:t>
            </a:r>
            <a:r>
              <a:rPr lang="ru-RU" sz="1600" dirty="0" smtClean="0"/>
              <a:t>Сбербанк проводит СМС-опрос о качестве обслуживания и проводит актуализацию данных. СМС-опрос оплачивается по тарифному плану клиента. Сообщение может содержать ссылку на опрос Сбербанка opros.sberbank.ru или на портал Центра недвижимости Сбербанка Domclick.ru</a:t>
            </a:r>
            <a:endParaRPr lang="ru-RU" sz="1600" dirty="0"/>
          </a:p>
        </p:txBody>
      </p:sp>
    </p:spTree>
    <p:extLst>
      <p:ext uri="{BB962C8B-B14F-4D97-AF65-F5344CB8AC3E}">
        <p14:creationId xmlns:p14="http://schemas.microsoft.com/office/powerpoint/2010/main" val="1113757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40</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776340" y="764704"/>
            <a:ext cx="6188148" cy="5139869"/>
          </a:xfrm>
          <a:prstGeom prst="rect">
            <a:avLst/>
          </a:prstGeom>
        </p:spPr>
        <p:txBody>
          <a:bodyPr wrap="square">
            <a:spAutoFit/>
          </a:bodyPr>
          <a:lstStyle/>
          <a:p>
            <a:r>
              <a:rPr lang="ru-RU" sz="1600" b="1" dirty="0" smtClean="0"/>
              <a:t>Что делать, если я потерял или у меня украли телефон, к которому подключён СМС-банк?</a:t>
            </a:r>
          </a:p>
          <a:p>
            <a:endParaRPr lang="ru-RU" sz="700" dirty="0" smtClean="0"/>
          </a:p>
          <a:p>
            <a:r>
              <a:rPr lang="ru-RU" sz="1600" dirty="0" smtClean="0"/>
              <a:t>В этой ситуации вам нужно обратиться в банк и попросить временно заблокировать СМС-банк. Затем заблокируйте свою сим-карту у сотового оператора.</a:t>
            </a:r>
          </a:p>
          <a:p>
            <a:endParaRPr lang="ru-RU" sz="1600" dirty="0" smtClean="0"/>
          </a:p>
          <a:p>
            <a:endParaRPr lang="ru-RU" sz="1600" dirty="0" smtClean="0"/>
          </a:p>
          <a:p>
            <a:r>
              <a:rPr lang="ru-RU" sz="1600" b="1" dirty="0" smtClean="0"/>
              <a:t>Мне позвонил сотрудник службы безопасности Сбербанка и сообщил о попытках неизвестных лиц снять деньги с моей карты. Могу ли я сообщать ему номер моей карты?</a:t>
            </a:r>
          </a:p>
          <a:p>
            <a:endParaRPr lang="ru-RU" sz="500" dirty="0" smtClean="0"/>
          </a:p>
          <a:p>
            <a:r>
              <a:rPr lang="ru-RU" sz="1600" dirty="0" smtClean="0"/>
              <a:t>Если вам звонит сотрудник банка, он не будет запрашивать номер вашей карты, ПИН-код или CVV2/CVC2-код, логин, пароль от Сбербанк Онлайн или код из СМС. В этой ситуации прекратите разговор и позвоните в банк любым удобным способом:</a:t>
            </a:r>
          </a:p>
          <a:p>
            <a:endParaRPr lang="ru-RU" sz="900" dirty="0" smtClean="0"/>
          </a:p>
          <a:p>
            <a:r>
              <a:rPr lang="ru-RU" sz="1600" dirty="0" smtClean="0"/>
              <a:t>— в контактный центр Сбербанка из мобильного приложения Сбербанк Онлайн,</a:t>
            </a:r>
          </a:p>
          <a:p>
            <a:r>
              <a:rPr lang="ru-RU" sz="1600" dirty="0" smtClean="0"/>
              <a:t>— с мобильного телефона на номер </a:t>
            </a:r>
            <a:r>
              <a:rPr lang="ru-RU" sz="1600" b="1" dirty="0" smtClean="0">
                <a:solidFill>
                  <a:srgbClr val="003300"/>
                </a:solidFill>
              </a:rPr>
              <a:t>900</a:t>
            </a:r>
            <a:r>
              <a:rPr lang="ru-RU" sz="1600" dirty="0" smtClean="0"/>
              <a:t>,</a:t>
            </a:r>
          </a:p>
          <a:p>
            <a:r>
              <a:rPr lang="ru-RU" sz="1600" dirty="0" smtClean="0"/>
              <a:t>— или с любого телефона на номер, указанный на обратной стороне карты.</a:t>
            </a:r>
            <a:endParaRPr lang="ru-RU" sz="1600" dirty="0"/>
          </a:p>
        </p:txBody>
      </p:sp>
    </p:spTree>
    <p:extLst>
      <p:ext uri="{BB962C8B-B14F-4D97-AF65-F5344CB8AC3E}">
        <p14:creationId xmlns:p14="http://schemas.microsoft.com/office/powerpoint/2010/main" val="22640989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41</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776340" y="743148"/>
            <a:ext cx="6188148" cy="5078313"/>
          </a:xfrm>
          <a:prstGeom prst="rect">
            <a:avLst/>
          </a:prstGeom>
        </p:spPr>
        <p:txBody>
          <a:bodyPr wrap="square">
            <a:spAutoFit/>
          </a:bodyPr>
          <a:lstStyle/>
          <a:p>
            <a:r>
              <a:rPr lang="ru-RU" sz="1600" b="1" dirty="0" smtClean="0"/>
              <a:t>Как определить, что мне звонит именно сотрудник банка, а не злоумышленник?</a:t>
            </a:r>
          </a:p>
          <a:p>
            <a:endParaRPr lang="ru-RU" sz="400" dirty="0" smtClean="0"/>
          </a:p>
          <a:p>
            <a:r>
              <a:rPr lang="ru-RU" sz="1600" dirty="0" smtClean="0"/>
              <a:t>При звонке клиенту сотрудник Сбербанка всегда обращается по имени-отчеству; никогда не просит конфиденциальные сведения: полные реквизиты карты (номер карты, ПИН- и CVV-код), СМС-пароли банка; никогда не требует совершать операций с картой.</a:t>
            </a:r>
          </a:p>
          <a:p>
            <a:r>
              <a:rPr lang="ru-RU" sz="1600" dirty="0" smtClean="0"/>
              <a:t>Помните, что задача мошенника — застать вас врасплох и не дать времени проанализировать ситуацию, поэтому он будет настаивать, чтобы вы выполнили его требования как можно быстрее.</a:t>
            </a:r>
          </a:p>
          <a:p>
            <a:endParaRPr lang="ru-RU" sz="1600" dirty="0" smtClean="0"/>
          </a:p>
          <a:p>
            <a:endParaRPr lang="ru-RU" sz="1600" dirty="0" smtClean="0"/>
          </a:p>
          <a:p>
            <a:r>
              <a:rPr lang="ru-RU" sz="1600" b="1" dirty="0" smtClean="0"/>
              <a:t>Могу ли я пользоваться банкоматом, если он зависает, самопроизвольно перезагружается или на экране появляются подозрительные изображения?</a:t>
            </a:r>
          </a:p>
          <a:p>
            <a:endParaRPr lang="ru-RU" sz="1000" dirty="0" smtClean="0"/>
          </a:p>
          <a:p>
            <a:r>
              <a:rPr lang="ru-RU" sz="1600" dirty="0" smtClean="0"/>
              <a:t>Таким банкоматом пользоваться нельзя. Отмените текущую операцию, нажав кнопку «Отмена», и дождитесь возврата карты.</a:t>
            </a:r>
          </a:p>
          <a:p>
            <a:r>
              <a:rPr lang="ru-RU" sz="1600" dirty="0" smtClean="0"/>
              <a:t>Если банкомат не возвращает карту, позвоните на номер 900 или по телефону, указанному на банкомате. Не отходите от банкомата, пока не выполните рекомендации сотрудника банка.</a:t>
            </a:r>
            <a:endParaRPr lang="ru-RU" sz="1600" dirty="0"/>
          </a:p>
        </p:txBody>
      </p:sp>
    </p:spTree>
    <p:extLst>
      <p:ext uri="{BB962C8B-B14F-4D97-AF65-F5344CB8AC3E}">
        <p14:creationId xmlns:p14="http://schemas.microsoft.com/office/powerpoint/2010/main" val="3488663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42</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768436" y="662172"/>
            <a:ext cx="6196051" cy="5493812"/>
          </a:xfrm>
          <a:prstGeom prst="rect">
            <a:avLst/>
          </a:prstGeom>
        </p:spPr>
        <p:txBody>
          <a:bodyPr wrap="square">
            <a:spAutoFit/>
          </a:bodyPr>
          <a:lstStyle/>
          <a:p>
            <a:r>
              <a:rPr lang="ru-RU" sz="1600" b="1" dirty="0" smtClean="0"/>
              <a:t>Что делать, если банкомат не возвращает карту?</a:t>
            </a:r>
          </a:p>
          <a:p>
            <a:endParaRPr lang="ru-RU" sz="600" dirty="0" smtClean="0"/>
          </a:p>
          <a:p>
            <a:r>
              <a:rPr lang="ru-RU" sz="1600" dirty="0" smtClean="0"/>
              <a:t>Позвоните на номер </a:t>
            </a:r>
            <a:r>
              <a:rPr lang="ru-RU" sz="1600" b="1" dirty="0" smtClean="0">
                <a:solidFill>
                  <a:srgbClr val="003300"/>
                </a:solidFill>
              </a:rPr>
              <a:t>900</a:t>
            </a:r>
            <a:r>
              <a:rPr lang="ru-RU" sz="1600" dirty="0" smtClean="0">
                <a:solidFill>
                  <a:srgbClr val="003300"/>
                </a:solidFill>
              </a:rPr>
              <a:t> </a:t>
            </a:r>
            <a:r>
              <a:rPr lang="ru-RU" sz="1600" dirty="0" smtClean="0"/>
              <a:t>или по телефону, указанному на банкомате. Не отходите от банкомата, пока не выполните рекомендации сотрудника банка.</a:t>
            </a:r>
          </a:p>
          <a:p>
            <a:endParaRPr lang="ru-RU" sz="300" dirty="0" smtClean="0"/>
          </a:p>
          <a:p>
            <a:endParaRPr lang="ru-RU" dirty="0" smtClean="0"/>
          </a:p>
          <a:p>
            <a:r>
              <a:rPr lang="ru-RU" sz="1600" b="1" spc="-20" dirty="0" smtClean="0"/>
              <a:t>Мне пришло с незнакомого номера СМС о том, что на мой счет переведены деньги. А потом мне пришло СМС с просьбой их вернуть, так как деньги перевели по ошибке. Я могу вернуть деньги?</a:t>
            </a:r>
          </a:p>
          <a:p>
            <a:endParaRPr lang="ru-RU" sz="700" dirty="0" smtClean="0"/>
          </a:p>
          <a:p>
            <a:r>
              <a:rPr lang="ru-RU" sz="1600" dirty="0" smtClean="0"/>
              <a:t>Сбербанк отправляет СМС только с номера </a:t>
            </a:r>
            <a:r>
              <a:rPr lang="ru-RU" sz="1600" b="1" dirty="0">
                <a:solidFill>
                  <a:srgbClr val="003300"/>
                </a:solidFill>
              </a:rPr>
              <a:t>900</a:t>
            </a:r>
            <a:r>
              <a:rPr lang="ru-RU" sz="1600" dirty="0" smtClean="0"/>
              <a:t> или </a:t>
            </a:r>
            <a:r>
              <a:rPr lang="ru-RU" sz="1600" b="1" dirty="0">
                <a:solidFill>
                  <a:srgbClr val="003300"/>
                </a:solidFill>
              </a:rPr>
              <a:t>9000</a:t>
            </a:r>
            <a:r>
              <a:rPr lang="ru-RU" sz="1600" dirty="0" smtClean="0"/>
              <a:t>, сообщения о совершенных операциях с других номеров совершают, как правило, мошенники. Если вам пришло СМС с другого номера, напишите нам в форме обратной связи и перешлите нам текст СМС. После этого удалите СМС.</a:t>
            </a:r>
          </a:p>
          <a:p>
            <a:endParaRPr lang="ru-RU" sz="1000" dirty="0" smtClean="0"/>
          </a:p>
          <a:p>
            <a:endParaRPr lang="ru-RU" sz="1050" dirty="0" smtClean="0"/>
          </a:p>
          <a:p>
            <a:r>
              <a:rPr lang="ru-RU" sz="1600" b="1" dirty="0" smtClean="0"/>
              <a:t>Мне пришла ссылка на установку мобильного приложения Сбербанк Онлайн. Я могу его установить?</a:t>
            </a:r>
          </a:p>
          <a:p>
            <a:endParaRPr lang="ru-RU" sz="600" dirty="0" smtClean="0"/>
          </a:p>
          <a:p>
            <a:r>
              <a:rPr lang="ru-RU" sz="1600" dirty="0" smtClean="0"/>
              <a:t>Нет, устанавливать приложения по ссылкам из СМС-сообщений или электронной почты нельзя, даже если в сообщении утверждается, что оно из банка. Используйте только официальные приложения банка для </a:t>
            </a:r>
            <a:r>
              <a:rPr lang="ru-RU" sz="1600" dirty="0" err="1" smtClean="0"/>
              <a:t>Android</a:t>
            </a:r>
            <a:r>
              <a:rPr lang="ru-RU" sz="1600" dirty="0" smtClean="0"/>
              <a:t>, </a:t>
            </a:r>
            <a:r>
              <a:rPr lang="ru-RU" sz="1600" dirty="0" err="1" smtClean="0"/>
              <a:t>iPhone</a:t>
            </a:r>
            <a:r>
              <a:rPr lang="ru-RU" sz="1600" dirty="0" smtClean="0"/>
              <a:t>, </a:t>
            </a:r>
            <a:r>
              <a:rPr lang="ru-RU" sz="1600" dirty="0" err="1" smtClean="0"/>
              <a:t>iPad</a:t>
            </a:r>
            <a:r>
              <a:rPr lang="ru-RU" sz="1600" dirty="0" smtClean="0"/>
              <a:t> и </a:t>
            </a:r>
            <a:r>
              <a:rPr lang="ru-RU" sz="1600" dirty="0" err="1" smtClean="0"/>
              <a:t>Windows</a:t>
            </a:r>
            <a:r>
              <a:rPr lang="ru-RU" sz="1600" dirty="0" smtClean="0"/>
              <a:t> </a:t>
            </a:r>
            <a:r>
              <a:rPr lang="ru-RU" sz="1600" dirty="0" err="1" smtClean="0"/>
              <a:t>Phone</a:t>
            </a:r>
            <a:r>
              <a:rPr lang="ru-RU" sz="1600" dirty="0" smtClean="0"/>
              <a:t>.</a:t>
            </a:r>
            <a:endParaRPr lang="ru-RU" sz="1600" dirty="0"/>
          </a:p>
        </p:txBody>
      </p:sp>
    </p:spTree>
    <p:extLst>
      <p:ext uri="{BB962C8B-B14F-4D97-AF65-F5344CB8AC3E}">
        <p14:creationId xmlns:p14="http://schemas.microsoft.com/office/powerpoint/2010/main" val="1197451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43</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776340" y="1268760"/>
            <a:ext cx="6116140" cy="3847207"/>
          </a:xfrm>
          <a:prstGeom prst="rect">
            <a:avLst/>
          </a:prstGeom>
        </p:spPr>
        <p:txBody>
          <a:bodyPr wrap="square">
            <a:spAutoFit/>
          </a:bodyPr>
          <a:lstStyle/>
          <a:p>
            <a:r>
              <a:rPr lang="ru-RU" sz="1600" b="1" dirty="0" smtClean="0"/>
              <a:t>Для входа в интернет-банк Сбербанк Онлайн у меня запрашивают номер банковской карты. Я могу его ввести?</a:t>
            </a:r>
          </a:p>
          <a:p>
            <a:endParaRPr lang="ru-RU" sz="800" dirty="0" smtClean="0"/>
          </a:p>
          <a:p>
            <a:r>
              <a:rPr lang="ru-RU" sz="1600" dirty="0" smtClean="0"/>
              <a:t>Нет. Для входа в Сбербанк Онлайн нужен только логин, личный пароль или одноразовый пароль из СМС. Если на сайте запрашивают любую другую персональную информацию, например, номер банковской карты или мобильного телефона, покиньте сайт и срочно обратитесь в банк.</a:t>
            </a:r>
          </a:p>
          <a:p>
            <a:endParaRPr lang="ru-RU" sz="1600" dirty="0" smtClean="0"/>
          </a:p>
          <a:p>
            <a:endParaRPr lang="ru-RU" sz="1600" dirty="0" smtClean="0"/>
          </a:p>
          <a:p>
            <a:r>
              <a:rPr lang="ru-RU" sz="1600" b="1" dirty="0" smtClean="0"/>
              <a:t>Мне предложили продать мою банковскую карту. Очень выгодное предложение, я могу на него согласиться?</a:t>
            </a:r>
          </a:p>
          <a:p>
            <a:endParaRPr lang="ru-RU" sz="700" dirty="0" smtClean="0"/>
          </a:p>
          <a:p>
            <a:r>
              <a:rPr lang="ru-RU" sz="1600" dirty="0" smtClean="0"/>
              <a:t>Не соглашайтесь, её могут использовать в мошеннических целях. Правоохранительные органы в первую очередь будут проверять владельца карты на причастность к преступлению.</a:t>
            </a:r>
            <a:endParaRPr lang="ru-RU" sz="1600" dirty="0"/>
          </a:p>
        </p:txBody>
      </p:sp>
    </p:spTree>
    <p:extLst>
      <p:ext uri="{BB962C8B-B14F-4D97-AF65-F5344CB8AC3E}">
        <p14:creationId xmlns:p14="http://schemas.microsoft.com/office/powerpoint/2010/main" val="8976039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44</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719467" y="757347"/>
            <a:ext cx="6298516" cy="5524589"/>
          </a:xfrm>
          <a:prstGeom prst="rect">
            <a:avLst/>
          </a:prstGeom>
        </p:spPr>
        <p:txBody>
          <a:bodyPr wrap="square">
            <a:spAutoFit/>
          </a:bodyPr>
          <a:lstStyle/>
          <a:p>
            <a:r>
              <a:rPr lang="ru-RU" sz="1500" b="1" dirty="0"/>
              <a:t>Мне пришло подозрительное письмо на электронную почту. Как понять, мошенничество это или нет?</a:t>
            </a:r>
          </a:p>
          <a:p>
            <a:endParaRPr lang="ru-RU" sz="800" dirty="0" smtClean="0"/>
          </a:p>
          <a:p>
            <a:r>
              <a:rPr lang="ru-RU" sz="1500" dirty="0" smtClean="0"/>
              <a:t>В </a:t>
            </a:r>
            <a:r>
              <a:rPr lang="ru-RU" sz="1500" dirty="0"/>
              <a:t>первую очередь обратите внимание на почту отправителя. Как правило, мошенники используют общедоступные почтовые домены или покупают домены, похожие на официальные доменные имена компаний, чтобы ввести получателя письма в заблуждение.</a:t>
            </a:r>
          </a:p>
          <a:p>
            <a:r>
              <a:rPr lang="ru-RU" sz="1500" dirty="0"/>
              <a:t>Вас должно насторожить, если тема, контент письма или название файлов побуждают вас к немедленному действию: перейти по ссылке, нажать на кнопку, открыть файл, немедленно ответить на письмо.</a:t>
            </a:r>
          </a:p>
          <a:p>
            <a:endParaRPr lang="ru-RU" sz="500" dirty="0" smtClean="0"/>
          </a:p>
          <a:p>
            <a:r>
              <a:rPr lang="ru-RU" sz="1500" dirty="0" smtClean="0"/>
              <a:t>Важно </a:t>
            </a:r>
            <a:r>
              <a:rPr lang="ru-RU" sz="1500" dirty="0"/>
              <a:t>также обратить внимание на обращение и подпись в письме: если они безличные, высока вероятность обмана. Контакты для обратной связи в таком письме могут быть недостоверны, поэтому проверьте их на официальном сайте компании.</a:t>
            </a:r>
          </a:p>
          <a:p>
            <a:r>
              <a:rPr lang="ru-RU" sz="1500" dirty="0"/>
              <a:t>Не переходите по ссылкам и не кликайте на подозрительные объекты. Наведите курсор мыши на подозрительную ссылку или объект, чтобы увидеть, куда она ведёт на самом деле. Сравните адрес с адресом официального сайта компании.</a:t>
            </a:r>
          </a:p>
          <a:p>
            <a:r>
              <a:rPr lang="ru-RU" sz="1500" dirty="0"/>
              <a:t>Будьте осторожны с вложениями: открывайте только те из них, которые вы ждали от своих адресатов.</a:t>
            </a:r>
          </a:p>
          <a:p>
            <a:r>
              <a:rPr lang="ru-RU" sz="1500" dirty="0"/>
              <a:t>Не вводите свои конфиденциальные данные, логин и пароль на подозрительных сайтах или в какие-либо анкетные формы.</a:t>
            </a:r>
          </a:p>
          <a:p>
            <a:r>
              <a:rPr lang="ru-RU" sz="1500" dirty="0"/>
              <a:t>Не отвечайте на подозрительные письма.</a:t>
            </a:r>
          </a:p>
        </p:txBody>
      </p:sp>
    </p:spTree>
    <p:extLst>
      <p:ext uri="{BB962C8B-B14F-4D97-AF65-F5344CB8AC3E}">
        <p14:creationId xmlns:p14="http://schemas.microsoft.com/office/powerpoint/2010/main" val="30838814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45</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776340" y="735375"/>
            <a:ext cx="6116140" cy="5355312"/>
          </a:xfrm>
          <a:prstGeom prst="rect">
            <a:avLst/>
          </a:prstGeom>
        </p:spPr>
        <p:txBody>
          <a:bodyPr wrap="square">
            <a:spAutoFit/>
          </a:bodyPr>
          <a:lstStyle/>
          <a:p>
            <a:r>
              <a:rPr lang="ru-RU" sz="1600" b="1" dirty="0" smtClean="0"/>
              <a:t>При оплате покупки на сайте я ввел номер своей карты и СVV. Мне написали, что произошла ошибка и для отмены операции меня просят сообщить СМС-код. Можно ли мне его отправить?</a:t>
            </a:r>
          </a:p>
          <a:p>
            <a:endParaRPr lang="ru-RU" sz="600" dirty="0" smtClean="0"/>
          </a:p>
          <a:p>
            <a:r>
              <a:rPr lang="ru-RU" sz="1600" dirty="0" smtClean="0"/>
              <a:t>Нет. Никогда не вводите «пароли для отмены операции» и не сообщайте никому СМС-коды. Об этом могут попросить только мошенники. Если вы с этим столкнулись, покиньте сайт и срочно обратитесь в банк.</a:t>
            </a:r>
          </a:p>
          <a:p>
            <a:endParaRPr lang="ru-RU" sz="1600" dirty="0" smtClean="0"/>
          </a:p>
          <a:p>
            <a:endParaRPr lang="ru-RU" sz="1600" dirty="0" smtClean="0"/>
          </a:p>
          <a:p>
            <a:r>
              <a:rPr lang="ru-RU" sz="1600" b="1" dirty="0" smtClean="0"/>
              <a:t>Мне пришло сообщение о том, что Сбербанк проводит лотерею и предлагает пройти опрос. Я перешёл по ссылке, ответил на вопросы, и теперь меня ждет приз. Могу ли я подтвердить свою карту и произвести «закрепительный платёж» для перечисления вознаграждения?</a:t>
            </a:r>
          </a:p>
          <a:p>
            <a:endParaRPr lang="ru-RU" sz="800" dirty="0" smtClean="0"/>
          </a:p>
          <a:p>
            <a:r>
              <a:rPr lang="ru-RU" sz="1600" dirty="0" smtClean="0"/>
              <a:t>Ни в коем случае. Это распространенная схема мошенничества, когда от имени банка мошенники направляют ссылки на </a:t>
            </a:r>
            <a:r>
              <a:rPr lang="ru-RU" sz="1600" dirty="0" err="1" smtClean="0"/>
              <a:t>фишинговые</a:t>
            </a:r>
            <a:r>
              <a:rPr lang="ru-RU" sz="1600" dirty="0" smtClean="0"/>
              <a:t> сайты. Не переходите по подозрительным ссылкам, при любой оплате в интернете проверяйте адрес сайта и вводите данные только если домен точно совпадает с официальным названием сайта.</a:t>
            </a:r>
            <a:endParaRPr lang="ru-RU" sz="1600" dirty="0"/>
          </a:p>
        </p:txBody>
      </p:sp>
    </p:spTree>
    <p:extLst>
      <p:ext uri="{BB962C8B-B14F-4D97-AF65-F5344CB8AC3E}">
        <p14:creationId xmlns:p14="http://schemas.microsoft.com/office/powerpoint/2010/main" val="635318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46</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826160" y="781541"/>
            <a:ext cx="6188148" cy="5186035"/>
          </a:xfrm>
          <a:prstGeom prst="rect">
            <a:avLst/>
          </a:prstGeom>
        </p:spPr>
        <p:txBody>
          <a:bodyPr wrap="square">
            <a:spAutoFit/>
          </a:bodyPr>
          <a:lstStyle/>
          <a:p>
            <a:r>
              <a:rPr lang="ru-RU" sz="1600" b="1" dirty="0" smtClean="0"/>
              <a:t>Я стал свидетелем мошенничества. Что делать?</a:t>
            </a:r>
          </a:p>
          <a:p>
            <a:endParaRPr lang="ru-RU" sz="800" dirty="0" smtClean="0"/>
          </a:p>
          <a:p>
            <a:r>
              <a:rPr lang="ru-RU" sz="1600" dirty="0" smtClean="0"/>
              <a:t>Напишите по адресу fraud@sberbank.ru , если стали свидетелем любой мошеннической деятельности, например:</a:t>
            </a:r>
          </a:p>
          <a:p>
            <a:pPr>
              <a:spcAft>
                <a:spcPts val="600"/>
              </a:spcAft>
            </a:pPr>
            <a:r>
              <a:rPr lang="ru-RU" sz="1600" dirty="0" smtClean="0"/>
              <a:t>если вы обнаружили сайт с сомнительными финансовыми предложениями,</a:t>
            </a:r>
          </a:p>
          <a:p>
            <a:pPr>
              <a:spcAft>
                <a:spcPts val="600"/>
              </a:spcAft>
            </a:pPr>
            <a:r>
              <a:rPr lang="ru-RU" sz="1600" dirty="0" smtClean="0"/>
              <a:t>где мошенники скрываются под брендом Сбербанка и  вводят в заблуждение потребителей;</a:t>
            </a:r>
          </a:p>
          <a:p>
            <a:pPr>
              <a:spcAft>
                <a:spcPts val="600"/>
              </a:spcAft>
            </a:pPr>
            <a:r>
              <a:rPr lang="ru-RU" sz="1600" dirty="0" smtClean="0"/>
              <a:t>если вам пришло подозрительное СМС сообщение, якобы от банка,</a:t>
            </a:r>
          </a:p>
          <a:p>
            <a:pPr>
              <a:spcAft>
                <a:spcPts val="600"/>
              </a:spcAft>
            </a:pPr>
            <a:r>
              <a:rPr lang="ru-RU" sz="1600" dirty="0" smtClean="0"/>
              <a:t>о проведении операции и требованием позвонить;</a:t>
            </a:r>
          </a:p>
          <a:p>
            <a:pPr>
              <a:spcAft>
                <a:spcPts val="600"/>
              </a:spcAft>
            </a:pPr>
            <a:r>
              <a:rPr lang="ru-RU" sz="1600" dirty="0" smtClean="0"/>
              <a:t>если вам звонили мошенники и пытались получить персональные данные;</a:t>
            </a:r>
          </a:p>
          <a:p>
            <a:pPr>
              <a:spcAft>
                <a:spcPts val="600"/>
              </a:spcAft>
            </a:pPr>
            <a:r>
              <a:rPr lang="ru-RU" sz="1600" dirty="0" smtClean="0"/>
              <a:t>если вы получили сомнительное письмо, возможно содержащее вирус или ссылку на источник распространения вируса;</a:t>
            </a:r>
          </a:p>
          <a:p>
            <a:pPr>
              <a:spcAft>
                <a:spcPts val="600"/>
              </a:spcAft>
            </a:pPr>
            <a:r>
              <a:rPr lang="ru-RU" sz="1600" dirty="0" smtClean="0"/>
              <a:t>если вам известны номера карт, используемые мошенниками для хищения денег;</a:t>
            </a:r>
          </a:p>
          <a:p>
            <a:pPr>
              <a:spcAft>
                <a:spcPts val="600"/>
              </a:spcAft>
            </a:pPr>
            <a:r>
              <a:rPr lang="ru-RU" sz="1600" dirty="0" smtClean="0"/>
              <a:t>если вы обнаружили уязвимость на одном из публичных онлайн-сервисов Сбербанка: Сбербанк Онлайн, Сбербанк Бизнес Онлайн, сайт sberbank.ru и других.</a:t>
            </a:r>
            <a:endParaRPr lang="ru-RU" sz="1600" dirty="0"/>
          </a:p>
        </p:txBody>
      </p:sp>
    </p:spTree>
    <p:extLst>
      <p:ext uri="{BB962C8B-B14F-4D97-AF65-F5344CB8AC3E}">
        <p14:creationId xmlns:p14="http://schemas.microsoft.com/office/powerpoint/2010/main" val="2576349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5" y="5445224"/>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108520" y="188640"/>
            <a:ext cx="3464799" cy="3170099"/>
          </a:xfrm>
          <a:prstGeom prst="rect">
            <a:avLst/>
          </a:prstGeom>
          <a:noFill/>
        </p:spPr>
        <p:txBody>
          <a:bodyPr wrap="square" rtlCol="0">
            <a:spAutoFit/>
          </a:bodyPr>
          <a:lstStyle/>
          <a:p>
            <a:r>
              <a:rPr lang="ru-RU" sz="20000" b="1" dirty="0" smtClean="0">
                <a:solidFill>
                  <a:schemeClr val="bg1"/>
                </a:solidFill>
              </a:rPr>
              <a:t>47</a:t>
            </a:r>
            <a:endParaRPr lang="ru-RU" sz="20000" b="1" dirty="0">
              <a:solidFill>
                <a:schemeClr val="bg1"/>
              </a:solidFill>
            </a:endParaRPr>
          </a:p>
        </p:txBody>
      </p:sp>
      <p:sp>
        <p:nvSpPr>
          <p:cNvPr id="10" name="TextBox 9"/>
          <p:cNvSpPr txBox="1"/>
          <p:nvPr/>
        </p:nvSpPr>
        <p:spPr>
          <a:xfrm>
            <a:off x="30956" y="3212976"/>
            <a:ext cx="2745384" cy="400110"/>
          </a:xfrm>
          <a:prstGeom prst="rect">
            <a:avLst/>
          </a:prstGeom>
          <a:noFill/>
        </p:spPr>
        <p:txBody>
          <a:bodyPr wrap="square" rtlCol="0">
            <a:spAutoFit/>
          </a:bodyPr>
          <a:lstStyle/>
          <a:p>
            <a:r>
              <a:rPr lang="ru-RU" sz="2000" b="1" dirty="0" smtClean="0">
                <a:solidFill>
                  <a:schemeClr val="bg1"/>
                </a:solidFill>
              </a:rPr>
              <a:t>Популярные вопросы</a:t>
            </a:r>
          </a:p>
        </p:txBody>
      </p:sp>
      <p:sp>
        <p:nvSpPr>
          <p:cNvPr id="6" name="Прямоугольник 5"/>
          <p:cNvSpPr/>
          <p:nvPr/>
        </p:nvSpPr>
        <p:spPr>
          <a:xfrm>
            <a:off x="2776340" y="138953"/>
            <a:ext cx="6516216" cy="523220"/>
          </a:xfrm>
          <a:prstGeom prst="rect">
            <a:avLst/>
          </a:prstGeom>
        </p:spPr>
        <p:txBody>
          <a:bodyPr wrap="square">
            <a:spAutoFit/>
          </a:bodyPr>
          <a:lstStyle/>
          <a:p>
            <a:r>
              <a:rPr lang="ru-RU" sz="2800" b="1" dirty="0" smtClean="0">
                <a:solidFill>
                  <a:srgbClr val="003300"/>
                </a:solidFill>
              </a:rPr>
              <a:t>Ответы на популярные вопросы</a:t>
            </a:r>
          </a:p>
        </p:txBody>
      </p:sp>
      <p:sp>
        <p:nvSpPr>
          <p:cNvPr id="11" name="AutoShape 2"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4" descr="https://www.sberbank.ru/portalserver/content/atom/adbb65af-4773-43ee-aaa9-8999c8d514e7/content/ru/%D0%A7%D0%B0%D1%81%D1%82%D0%BD%D1%8B%D0%BC%20%D0%BA%D0%BB%D0%B8%D0%B5%D0%BD%D1%82%D0%B0%D0%BC/%D0%9A%D0%B8%D0%B1%D0%B5%D1%80%20%D0%B1%D0%B5%D0%B7%D0%BE%D0%BF%D0%B0%D1%81%D1%82%D0%BD%D0%BE%D1%81%D1%82%D1%8C/%D0%9A%D0%B0%D0%BA%20%D0%BE%D0%B1%D0%BC%D0%B0%D0%BD%D1%8B%D0%B2%D0%B0%D1%8E%D1%82%20%D0%BC%D0%BE%D1%88%D0%B5%D0%BD%D0%BD%D0%B8%D0%BA%D0%B8/situation2.jpg?id=dd8c773e-ae4d-43dd-bd13-71c6196895a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776340" y="764704"/>
            <a:ext cx="6188148" cy="1923604"/>
          </a:xfrm>
          <a:prstGeom prst="rect">
            <a:avLst/>
          </a:prstGeom>
        </p:spPr>
        <p:txBody>
          <a:bodyPr wrap="square">
            <a:spAutoFit/>
          </a:bodyPr>
          <a:lstStyle/>
          <a:p>
            <a:endParaRPr lang="ru-RU" sz="1600" b="1" dirty="0" smtClean="0"/>
          </a:p>
          <a:p>
            <a:r>
              <a:rPr lang="ru-RU" sz="1600" b="1" dirty="0" smtClean="0"/>
              <a:t>Я </a:t>
            </a:r>
            <a:r>
              <a:rPr lang="ru-RU" sz="1600" b="1" dirty="0"/>
              <a:t>потерял свою банковскую карту. Что мне делать?</a:t>
            </a:r>
          </a:p>
          <a:p>
            <a:endParaRPr lang="ru-RU" sz="700" dirty="0" smtClean="0"/>
          </a:p>
          <a:p>
            <a:r>
              <a:rPr lang="ru-RU" sz="1600" dirty="0" smtClean="0"/>
              <a:t>Если </a:t>
            </a:r>
            <a:r>
              <a:rPr lang="ru-RU" sz="1600" dirty="0"/>
              <a:t>вы потеряли карту или подозреваете, что ваш счёт атакуют мошенники, срочно её заблокируйте. Для этого позвоните в контактный центр Сбербанка на номер </a:t>
            </a:r>
            <a:r>
              <a:rPr lang="ru-RU" sz="1600" b="1" dirty="0">
                <a:solidFill>
                  <a:srgbClr val="003300"/>
                </a:solidFill>
              </a:rPr>
              <a:t>900</a:t>
            </a:r>
            <a:r>
              <a:rPr lang="ru-RU" sz="1600" dirty="0"/>
              <a:t> с мобильного телефона. Или зайдите в интернет-банк или мобильное приложение Сбербанк Онлайн — найдите нужную карту и нажмите «Заблокировать»</a:t>
            </a:r>
          </a:p>
        </p:txBody>
      </p:sp>
    </p:spTree>
    <p:extLst>
      <p:ext uri="{BB962C8B-B14F-4D97-AF65-F5344CB8AC3E}">
        <p14:creationId xmlns:p14="http://schemas.microsoft.com/office/powerpoint/2010/main" val="1629304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b="6292"/>
          <a:stretch/>
        </p:blipFill>
        <p:spPr>
          <a:xfrm>
            <a:off x="-22696" y="-20674"/>
            <a:ext cx="9166696" cy="6878674"/>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32656"/>
            <a:ext cx="1063313" cy="911791"/>
          </a:xfrm>
          <a:prstGeom prst="rect">
            <a:avLst/>
          </a:prstGeom>
        </p:spPr>
      </p:pic>
      <p:sp>
        <p:nvSpPr>
          <p:cNvPr id="11" name="Прямоугольник 10"/>
          <p:cNvSpPr/>
          <p:nvPr/>
        </p:nvSpPr>
        <p:spPr>
          <a:xfrm>
            <a:off x="0" y="2495333"/>
            <a:ext cx="9144000" cy="923330"/>
          </a:xfrm>
          <a:prstGeom prst="rect">
            <a:avLst/>
          </a:prstGeom>
          <a:noFill/>
        </p:spPr>
        <p:txBody>
          <a:bodyPr wrap="square" lIns="91440" tIns="45720" rIns="91440" bIns="45720">
            <a:spAutoFit/>
          </a:bodyPr>
          <a:lstStyle/>
          <a:p>
            <a:pPr algn="ctr"/>
            <a:r>
              <a:rPr lang="ru-RU" sz="5400" b="1" cap="none" spc="0" dirty="0" smtClean="0">
                <a:ln w="19050">
                  <a:solidFill>
                    <a:schemeClr val="tx2">
                      <a:tint val="1000"/>
                    </a:schemeClr>
                  </a:solidFill>
                  <a:prstDash val="solid"/>
                </a:ln>
                <a:solidFill>
                  <a:srgbClr val="479C30"/>
                </a:solidFill>
                <a:effectLst>
                  <a:outerShdw blurRad="50000" dist="50800" dir="7500000" algn="tl">
                    <a:srgbClr val="000000">
                      <a:shade val="5000"/>
                      <a:alpha val="35000"/>
                    </a:srgbClr>
                  </a:outerShdw>
                </a:effectLst>
              </a:rPr>
              <a:t>Благодарим за внимание!</a:t>
            </a:r>
            <a:endParaRPr lang="ru-RU" sz="5400" b="1" cap="none" spc="0" dirty="0">
              <a:ln w="19050">
                <a:solidFill>
                  <a:schemeClr val="tx2">
                    <a:tint val="1000"/>
                  </a:schemeClr>
                </a:solidFill>
                <a:prstDash val="solid"/>
              </a:ln>
              <a:solidFill>
                <a:srgbClr val="479C3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26377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739" y="5157192"/>
            <a:ext cx="1474261" cy="98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4</a:t>
            </a:r>
            <a:endParaRPr lang="ru-RU" sz="20000" b="1" dirty="0">
              <a:solidFill>
                <a:schemeClr val="bg1"/>
              </a:solidFill>
            </a:endParaRPr>
          </a:p>
        </p:txBody>
      </p:sp>
      <p:sp>
        <p:nvSpPr>
          <p:cNvPr id="10" name="TextBox 9"/>
          <p:cNvSpPr txBox="1"/>
          <p:nvPr/>
        </p:nvSpPr>
        <p:spPr>
          <a:xfrm>
            <a:off x="251521" y="3212976"/>
            <a:ext cx="2088232" cy="707886"/>
          </a:xfrm>
          <a:prstGeom prst="rect">
            <a:avLst/>
          </a:prstGeom>
          <a:noFill/>
        </p:spPr>
        <p:txBody>
          <a:bodyPr wrap="square" rtlCol="0">
            <a:spAutoFit/>
          </a:bodyPr>
          <a:lstStyle/>
          <a:p>
            <a:r>
              <a:rPr lang="ru-RU" sz="2000" b="1" dirty="0" smtClean="0">
                <a:solidFill>
                  <a:schemeClr val="bg1"/>
                </a:solidFill>
              </a:rPr>
              <a:t>Мошенники и коронавирус</a:t>
            </a:r>
            <a:endParaRPr lang="ru-RU" sz="2000" b="1" dirty="0">
              <a:solidFill>
                <a:schemeClr val="bg1"/>
              </a:solidFill>
            </a:endParaRPr>
          </a:p>
        </p:txBody>
      </p:sp>
      <p:sp>
        <p:nvSpPr>
          <p:cNvPr id="6" name="Прямоугольник 5"/>
          <p:cNvSpPr/>
          <p:nvPr/>
        </p:nvSpPr>
        <p:spPr>
          <a:xfrm>
            <a:off x="2849538" y="526643"/>
            <a:ext cx="6048104" cy="954107"/>
          </a:xfrm>
          <a:prstGeom prst="rect">
            <a:avLst/>
          </a:prstGeom>
        </p:spPr>
        <p:txBody>
          <a:bodyPr wrap="square">
            <a:spAutoFit/>
          </a:bodyPr>
          <a:lstStyle/>
          <a:p>
            <a:r>
              <a:rPr lang="ru-RU" sz="2800" b="1" dirty="0" smtClean="0">
                <a:solidFill>
                  <a:srgbClr val="003300"/>
                </a:solidFill>
              </a:rPr>
              <a:t>Осторожно: мошенники  используют тему коронавируса как приманку</a:t>
            </a:r>
            <a:endParaRPr lang="ru-RU" sz="2800" b="1" dirty="0">
              <a:solidFill>
                <a:srgbClr val="003300"/>
              </a:solidFill>
            </a:endParaRPr>
          </a:p>
        </p:txBody>
      </p:sp>
      <p:sp>
        <p:nvSpPr>
          <p:cNvPr id="12" name="Прямоугольник 11"/>
          <p:cNvSpPr/>
          <p:nvPr/>
        </p:nvSpPr>
        <p:spPr>
          <a:xfrm>
            <a:off x="2843808" y="1623734"/>
            <a:ext cx="6048104" cy="3693319"/>
          </a:xfrm>
          <a:prstGeom prst="rect">
            <a:avLst/>
          </a:prstGeom>
        </p:spPr>
        <p:txBody>
          <a:bodyPr wrap="square">
            <a:spAutoFit/>
          </a:bodyPr>
          <a:lstStyle/>
          <a:p>
            <a:pPr marL="285750" indent="-285750">
              <a:buFont typeface="Wingdings" pitchFamily="2" charset="2"/>
              <a:buChar char="§"/>
            </a:pPr>
            <a:endParaRPr lang="ru-RU" dirty="0" smtClean="0"/>
          </a:p>
          <a:p>
            <a:pPr marL="285750" indent="-285750">
              <a:buFont typeface="Wingdings" pitchFamily="2" charset="2"/>
              <a:buChar char="§"/>
            </a:pPr>
            <a:r>
              <a:rPr lang="ru-RU" dirty="0" smtClean="0"/>
              <a:t>Если видите в почте письмо со словом «коронавирус» в теме, будьте осторожны и не переходите по ссылкам — там может оказаться сайт-ловушка.</a:t>
            </a:r>
          </a:p>
          <a:p>
            <a:pPr marL="285750" indent="-285750">
              <a:buFont typeface="Wingdings" pitchFamily="2" charset="2"/>
              <a:buChar char="§"/>
            </a:pPr>
            <a:endParaRPr lang="ru-RU" dirty="0" smtClean="0"/>
          </a:p>
          <a:p>
            <a:pPr marL="285750" indent="-285750">
              <a:buFont typeface="Wingdings" pitchFamily="2" charset="2"/>
              <a:buChar char="§"/>
            </a:pPr>
            <a:r>
              <a:rPr lang="ru-RU" dirty="0" smtClean="0"/>
              <a:t>Внимательно проверяйте ссылки в письме, особенно короткие. Не оставляйте свои данные на подозрительных сайтах.</a:t>
            </a:r>
          </a:p>
          <a:p>
            <a:pPr marL="285750" indent="-285750">
              <a:buFont typeface="Wingdings" pitchFamily="2" charset="2"/>
              <a:buChar char="§"/>
            </a:pPr>
            <a:endParaRPr lang="ru-RU" dirty="0" smtClean="0"/>
          </a:p>
          <a:p>
            <a:pPr marL="285750" indent="-285750">
              <a:buFont typeface="Wingdings" pitchFamily="2" charset="2"/>
              <a:buChar char="§"/>
            </a:pPr>
            <a:r>
              <a:rPr lang="ru-RU" dirty="0" smtClean="0"/>
              <a:t>Доверяйте только официальным аккаунтам Сбербанка в </a:t>
            </a:r>
            <a:r>
              <a:rPr lang="ru-RU" dirty="0" err="1" smtClean="0"/>
              <a:t>соцсетях</a:t>
            </a:r>
            <a:r>
              <a:rPr lang="ru-RU" dirty="0" smtClean="0"/>
              <a:t> и не сообщайте никому пароли из СМС и номера карты — мошенники часто пишут от имени Сбербанка.</a:t>
            </a:r>
            <a:endParaRPr lang="ru-RU" dirty="0"/>
          </a:p>
        </p:txBody>
      </p:sp>
    </p:spTree>
    <p:extLst>
      <p:ext uri="{BB962C8B-B14F-4D97-AF65-F5344CB8AC3E}">
        <p14:creationId xmlns:p14="http://schemas.microsoft.com/office/powerpoint/2010/main" val="355362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5</a:t>
            </a:r>
            <a:endParaRPr lang="ru-RU" sz="20000" b="1" dirty="0">
              <a:solidFill>
                <a:schemeClr val="bg1"/>
              </a:solidFill>
            </a:endParaRPr>
          </a:p>
        </p:txBody>
      </p:sp>
      <p:sp>
        <p:nvSpPr>
          <p:cNvPr id="10" name="TextBox 9"/>
          <p:cNvSpPr txBox="1"/>
          <p:nvPr/>
        </p:nvSpPr>
        <p:spPr>
          <a:xfrm>
            <a:off x="251520" y="3212976"/>
            <a:ext cx="2376264" cy="707886"/>
          </a:xfrm>
          <a:prstGeom prst="rect">
            <a:avLst/>
          </a:prstGeom>
          <a:noFill/>
        </p:spPr>
        <p:txBody>
          <a:bodyPr wrap="square" rtlCol="0">
            <a:spAutoFit/>
          </a:bodyPr>
          <a:lstStyle/>
          <a:p>
            <a:r>
              <a:rPr lang="ru-RU" sz="2000" b="1" dirty="0" smtClean="0">
                <a:solidFill>
                  <a:schemeClr val="bg1"/>
                </a:solidFill>
              </a:rPr>
              <a:t>Правила личной кибербезопасности</a:t>
            </a:r>
            <a:endParaRPr lang="ru-RU" sz="2000" b="1" dirty="0">
              <a:solidFill>
                <a:schemeClr val="bg1"/>
              </a:solidFill>
            </a:endParaRPr>
          </a:p>
        </p:txBody>
      </p:sp>
      <p:sp>
        <p:nvSpPr>
          <p:cNvPr id="6" name="Прямоугольник 5"/>
          <p:cNvSpPr/>
          <p:nvPr/>
        </p:nvSpPr>
        <p:spPr>
          <a:xfrm>
            <a:off x="2849538" y="526643"/>
            <a:ext cx="6048104" cy="523220"/>
          </a:xfrm>
          <a:prstGeom prst="rect">
            <a:avLst/>
          </a:prstGeom>
        </p:spPr>
        <p:txBody>
          <a:bodyPr wrap="square">
            <a:spAutoFit/>
          </a:bodyPr>
          <a:lstStyle/>
          <a:p>
            <a:r>
              <a:rPr lang="ru-RU" sz="2800" b="1" dirty="0" smtClean="0">
                <a:solidFill>
                  <a:srgbClr val="003300"/>
                </a:solidFill>
              </a:rPr>
              <a:t>Правила личной кибербезопасности</a:t>
            </a:r>
            <a:endParaRPr lang="ru-RU" sz="2800" b="1" dirty="0">
              <a:solidFill>
                <a:srgbClr val="0033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321" y="2492896"/>
            <a:ext cx="4796559" cy="353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849538" y="1053956"/>
            <a:ext cx="6048104" cy="646331"/>
          </a:xfrm>
          <a:prstGeom prst="rect">
            <a:avLst/>
          </a:prstGeom>
        </p:spPr>
        <p:txBody>
          <a:bodyPr wrap="square">
            <a:spAutoFit/>
          </a:bodyPr>
          <a:lstStyle/>
          <a:p>
            <a:r>
              <a:rPr lang="ru-RU" dirty="0" smtClean="0"/>
              <a:t>Эти простые правила должен знать каждый, кто не хочет быть обманутым и лишиться денег</a:t>
            </a:r>
            <a:endParaRPr lang="ru-RU" dirty="0"/>
          </a:p>
        </p:txBody>
      </p:sp>
      <p:sp>
        <p:nvSpPr>
          <p:cNvPr id="12" name="Прямоугольник 11"/>
          <p:cNvSpPr/>
          <p:nvPr/>
        </p:nvSpPr>
        <p:spPr>
          <a:xfrm>
            <a:off x="2881561" y="1691133"/>
            <a:ext cx="6016081" cy="646331"/>
          </a:xfrm>
          <a:prstGeom prst="rect">
            <a:avLst/>
          </a:prstGeom>
        </p:spPr>
        <p:txBody>
          <a:bodyPr wrap="square">
            <a:spAutoFit/>
          </a:bodyPr>
          <a:lstStyle/>
          <a:p>
            <a:r>
              <a:rPr lang="ru-RU" dirty="0" smtClean="0"/>
              <a:t>Узнайте о распространённых приёмах злоумышленников и не дайте им себя обмануть</a:t>
            </a:r>
            <a:endParaRPr lang="ru-RU" dirty="0"/>
          </a:p>
        </p:txBody>
      </p:sp>
    </p:spTree>
    <p:extLst>
      <p:ext uri="{BB962C8B-B14F-4D97-AF65-F5344CB8AC3E}">
        <p14:creationId xmlns:p14="http://schemas.microsoft.com/office/powerpoint/2010/main" val="1275601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6</a:t>
            </a:r>
            <a:endParaRPr lang="ru-RU" sz="20000" b="1" dirty="0">
              <a:solidFill>
                <a:schemeClr val="bg1"/>
              </a:solidFill>
            </a:endParaRPr>
          </a:p>
        </p:txBody>
      </p:sp>
      <p:sp>
        <p:nvSpPr>
          <p:cNvPr id="10" name="TextBox 9"/>
          <p:cNvSpPr txBox="1"/>
          <p:nvPr/>
        </p:nvSpPr>
        <p:spPr>
          <a:xfrm>
            <a:off x="251520" y="3212976"/>
            <a:ext cx="2376264" cy="707886"/>
          </a:xfrm>
          <a:prstGeom prst="rect">
            <a:avLst/>
          </a:prstGeom>
          <a:noFill/>
        </p:spPr>
        <p:txBody>
          <a:bodyPr wrap="square" rtlCol="0">
            <a:spAutoFit/>
          </a:bodyPr>
          <a:lstStyle/>
          <a:p>
            <a:r>
              <a:rPr lang="ru-RU" sz="2000" b="1" dirty="0" smtClean="0">
                <a:solidFill>
                  <a:schemeClr val="bg1"/>
                </a:solidFill>
              </a:rPr>
              <a:t>Правила личной кибербезопасности</a:t>
            </a:r>
            <a:endParaRPr lang="ru-RU" sz="2000" b="1" dirty="0">
              <a:solidFill>
                <a:schemeClr val="bg1"/>
              </a:solidFill>
            </a:endParaRPr>
          </a:p>
        </p:txBody>
      </p:sp>
      <p:sp>
        <p:nvSpPr>
          <p:cNvPr id="6" name="Прямоугольник 5"/>
          <p:cNvSpPr/>
          <p:nvPr/>
        </p:nvSpPr>
        <p:spPr>
          <a:xfrm>
            <a:off x="2849538" y="526643"/>
            <a:ext cx="6048104" cy="954107"/>
          </a:xfrm>
          <a:prstGeom prst="rect">
            <a:avLst/>
          </a:prstGeom>
        </p:spPr>
        <p:txBody>
          <a:bodyPr wrap="square">
            <a:spAutoFit/>
          </a:bodyPr>
          <a:lstStyle/>
          <a:p>
            <a:r>
              <a:rPr lang="ru-RU" sz="2800" b="1" dirty="0" smtClean="0">
                <a:solidFill>
                  <a:srgbClr val="003300"/>
                </a:solidFill>
              </a:rPr>
              <a:t>Главные правила личной кибербезопасности</a:t>
            </a:r>
            <a:endParaRPr lang="ru-RU" sz="2800" b="1" dirty="0">
              <a:solidFill>
                <a:srgbClr val="0033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467" y="1783958"/>
            <a:ext cx="6402246" cy="341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31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7</a:t>
            </a:r>
            <a:endParaRPr lang="ru-RU" sz="20000" b="1" dirty="0">
              <a:solidFill>
                <a:schemeClr val="bg1"/>
              </a:solidFill>
            </a:endParaRPr>
          </a:p>
        </p:txBody>
      </p:sp>
      <p:sp>
        <p:nvSpPr>
          <p:cNvPr id="10" name="TextBox 9"/>
          <p:cNvSpPr txBox="1"/>
          <p:nvPr/>
        </p:nvSpPr>
        <p:spPr>
          <a:xfrm>
            <a:off x="251520" y="3212976"/>
            <a:ext cx="2376264" cy="707886"/>
          </a:xfrm>
          <a:prstGeom prst="rect">
            <a:avLst/>
          </a:prstGeom>
          <a:noFill/>
        </p:spPr>
        <p:txBody>
          <a:bodyPr wrap="square" rtlCol="0">
            <a:spAutoFit/>
          </a:bodyPr>
          <a:lstStyle/>
          <a:p>
            <a:r>
              <a:rPr lang="ru-RU" sz="2000" b="1" dirty="0" smtClean="0">
                <a:solidFill>
                  <a:schemeClr val="bg1"/>
                </a:solidFill>
              </a:rPr>
              <a:t>Правила личной кибербезопасности</a:t>
            </a:r>
            <a:endParaRPr lang="ru-RU" sz="2000" b="1" dirty="0">
              <a:solidFill>
                <a:schemeClr val="bg1"/>
              </a:solidFill>
            </a:endParaRPr>
          </a:p>
        </p:txBody>
      </p:sp>
      <p:sp>
        <p:nvSpPr>
          <p:cNvPr id="6" name="Прямоугольник 5"/>
          <p:cNvSpPr/>
          <p:nvPr/>
        </p:nvSpPr>
        <p:spPr>
          <a:xfrm>
            <a:off x="2855939" y="788253"/>
            <a:ext cx="6048104" cy="523220"/>
          </a:xfrm>
          <a:prstGeom prst="rect">
            <a:avLst/>
          </a:prstGeom>
        </p:spPr>
        <p:txBody>
          <a:bodyPr wrap="square">
            <a:spAutoFit/>
          </a:bodyPr>
          <a:lstStyle/>
          <a:p>
            <a:r>
              <a:rPr lang="ru-RU" sz="2800" b="1" dirty="0" smtClean="0">
                <a:solidFill>
                  <a:srgbClr val="003300"/>
                </a:solidFill>
              </a:rPr>
              <a:t>Официальные номера Сбербанка</a:t>
            </a:r>
            <a:endParaRPr lang="ru-RU" sz="2800" b="1" dirty="0">
              <a:solidFill>
                <a:srgbClr val="003300"/>
              </a:solidFill>
            </a:endParaRP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715839" y="1556792"/>
            <a:ext cx="6328305" cy="420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861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17895"/>
            <a:ext cx="1013081" cy="489128"/>
          </a:xfrm>
          <a:prstGeom prst="rect">
            <a:avLst/>
          </a:prstGeom>
        </p:spPr>
      </p:pic>
      <p:sp>
        <p:nvSpPr>
          <p:cNvPr id="3" name="Прямоугольник 2"/>
          <p:cNvSpPr/>
          <p:nvPr/>
        </p:nvSpPr>
        <p:spPr>
          <a:xfrm>
            <a:off x="0" y="6281936"/>
            <a:ext cx="9144000" cy="5760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 одним вырезанным углом 4"/>
          <p:cNvSpPr/>
          <p:nvPr/>
        </p:nvSpPr>
        <p:spPr>
          <a:xfrm>
            <a:off x="0" y="0"/>
            <a:ext cx="2627784" cy="6281936"/>
          </a:xfrm>
          <a:prstGeom prst="snip1Rect">
            <a:avLst>
              <a:gd name="adj" fmla="val 159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600" b="1" dirty="0"/>
          </a:p>
        </p:txBody>
      </p:sp>
      <p:sp>
        <p:nvSpPr>
          <p:cNvPr id="7" name="Прямоугольник 6"/>
          <p:cNvSpPr/>
          <p:nvPr/>
        </p:nvSpPr>
        <p:spPr>
          <a:xfrm>
            <a:off x="30956" y="6385302"/>
            <a:ext cx="3028875" cy="369332"/>
          </a:xfrm>
          <a:prstGeom prst="rect">
            <a:avLst/>
          </a:prstGeom>
        </p:spPr>
        <p:txBody>
          <a:bodyPr wrap="square">
            <a:spAutoFit/>
          </a:bodyPr>
          <a:lstStyle/>
          <a:p>
            <a:r>
              <a:rPr lang="ru-RU" dirty="0" smtClean="0">
                <a:solidFill>
                  <a:schemeClr val="bg2">
                    <a:lumMod val="50000"/>
                  </a:schemeClr>
                </a:solidFill>
              </a:rPr>
              <a:t>Всё о кибербезопасности</a:t>
            </a:r>
            <a:endParaRPr lang="ru-RU" dirty="0">
              <a:solidFill>
                <a:schemeClr val="bg2">
                  <a:lumMod val="50000"/>
                </a:schemeClr>
              </a:solidFill>
            </a:endParaRPr>
          </a:p>
        </p:txBody>
      </p:sp>
      <p:sp>
        <p:nvSpPr>
          <p:cNvPr id="8" name="TextBox 7"/>
          <p:cNvSpPr txBox="1"/>
          <p:nvPr/>
        </p:nvSpPr>
        <p:spPr>
          <a:xfrm>
            <a:off x="571541" y="188640"/>
            <a:ext cx="1484702" cy="3170099"/>
          </a:xfrm>
          <a:prstGeom prst="rect">
            <a:avLst/>
          </a:prstGeom>
          <a:noFill/>
        </p:spPr>
        <p:txBody>
          <a:bodyPr wrap="none" rtlCol="0">
            <a:spAutoFit/>
          </a:bodyPr>
          <a:lstStyle/>
          <a:p>
            <a:r>
              <a:rPr lang="ru-RU" sz="20000" b="1" dirty="0" smtClean="0">
                <a:solidFill>
                  <a:schemeClr val="bg1"/>
                </a:solidFill>
              </a:rPr>
              <a:t>8</a:t>
            </a:r>
            <a:endParaRPr lang="ru-RU" sz="20000" b="1" dirty="0">
              <a:solidFill>
                <a:schemeClr val="bg1"/>
              </a:solidFill>
            </a:endParaRPr>
          </a:p>
        </p:txBody>
      </p:sp>
      <p:sp>
        <p:nvSpPr>
          <p:cNvPr id="10" name="TextBox 9"/>
          <p:cNvSpPr txBox="1"/>
          <p:nvPr/>
        </p:nvSpPr>
        <p:spPr>
          <a:xfrm>
            <a:off x="251520" y="3212976"/>
            <a:ext cx="2376264" cy="707886"/>
          </a:xfrm>
          <a:prstGeom prst="rect">
            <a:avLst/>
          </a:prstGeom>
          <a:noFill/>
        </p:spPr>
        <p:txBody>
          <a:bodyPr wrap="square" rtlCol="0">
            <a:spAutoFit/>
          </a:bodyPr>
          <a:lstStyle/>
          <a:p>
            <a:r>
              <a:rPr lang="ru-RU" sz="2000" b="1" dirty="0" smtClean="0">
                <a:solidFill>
                  <a:schemeClr val="bg1"/>
                </a:solidFill>
              </a:rPr>
              <a:t>Правила личной кибербезопасности</a:t>
            </a:r>
            <a:endParaRPr lang="ru-RU" sz="2000" b="1" dirty="0">
              <a:solidFill>
                <a:schemeClr val="bg1"/>
              </a:solidFill>
            </a:endParaRPr>
          </a:p>
        </p:txBody>
      </p:sp>
      <p:sp>
        <p:nvSpPr>
          <p:cNvPr id="6" name="Прямоугольник 5"/>
          <p:cNvSpPr/>
          <p:nvPr/>
        </p:nvSpPr>
        <p:spPr>
          <a:xfrm>
            <a:off x="2748359" y="788253"/>
            <a:ext cx="6325625" cy="523220"/>
          </a:xfrm>
          <a:prstGeom prst="rect">
            <a:avLst/>
          </a:prstGeom>
        </p:spPr>
        <p:txBody>
          <a:bodyPr wrap="square">
            <a:spAutoFit/>
          </a:bodyPr>
          <a:lstStyle/>
          <a:p>
            <a:r>
              <a:rPr lang="ru-RU" sz="2800" b="1" dirty="0" smtClean="0">
                <a:solidFill>
                  <a:srgbClr val="003300"/>
                </a:solidFill>
              </a:rPr>
              <a:t>Пользуйтесь услугами банка безопасно</a:t>
            </a:r>
            <a:endParaRPr lang="ru-RU" sz="2800" b="1" dirty="0">
              <a:solidFill>
                <a:srgbClr val="003300"/>
              </a:solidFill>
            </a:endParaRPr>
          </a:p>
        </p:txBody>
      </p:sp>
      <p:sp>
        <p:nvSpPr>
          <p:cNvPr id="9" name="Прямоугольник 8"/>
          <p:cNvSpPr/>
          <p:nvPr/>
        </p:nvSpPr>
        <p:spPr>
          <a:xfrm>
            <a:off x="2776340" y="1404357"/>
            <a:ext cx="6269664" cy="369332"/>
          </a:xfrm>
          <a:prstGeom prst="rect">
            <a:avLst/>
          </a:prstGeom>
        </p:spPr>
        <p:txBody>
          <a:bodyPr wrap="square">
            <a:spAutoFit/>
          </a:bodyPr>
          <a:lstStyle/>
          <a:p>
            <a:r>
              <a:rPr lang="ru-RU" dirty="0" smtClean="0"/>
              <a:t>Что нужно знать при использовании финансовых сервисов</a:t>
            </a:r>
            <a:endParaRPr lang="ru-R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5330" y="1988840"/>
            <a:ext cx="6360674" cy="367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684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4098</Words>
  <Application>Microsoft Office PowerPoint</Application>
  <PresentationFormat>Экран (4:3)</PresentationFormat>
  <Paragraphs>427</Paragraphs>
  <Slides>49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Аредаков</dc:creator>
  <cp:lastModifiedBy>Аредаков</cp:lastModifiedBy>
  <cp:revision>38</cp:revision>
  <dcterms:created xsi:type="dcterms:W3CDTF">2020-05-13T04:19:40Z</dcterms:created>
  <dcterms:modified xsi:type="dcterms:W3CDTF">2020-05-13T10:38:51Z</dcterms:modified>
</cp:coreProperties>
</file>